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57" r:id="rId2"/>
    <p:sldId id="613" r:id="rId3"/>
    <p:sldId id="648" r:id="rId4"/>
    <p:sldId id="649" r:id="rId5"/>
    <p:sldId id="611" r:id="rId6"/>
    <p:sldId id="634" r:id="rId7"/>
    <p:sldId id="633" r:id="rId8"/>
    <p:sldId id="632" r:id="rId9"/>
    <p:sldId id="601" r:id="rId10"/>
    <p:sldId id="629" r:id="rId11"/>
    <p:sldId id="603" r:id="rId12"/>
    <p:sldId id="644" r:id="rId13"/>
    <p:sldId id="645" r:id="rId14"/>
    <p:sldId id="654" r:id="rId15"/>
    <p:sldId id="646" r:id="rId16"/>
    <p:sldId id="622" r:id="rId17"/>
    <p:sldId id="623" r:id="rId18"/>
    <p:sldId id="642" r:id="rId19"/>
    <p:sldId id="643" r:id="rId20"/>
    <p:sldId id="655" r:id="rId21"/>
    <p:sldId id="656" r:id="rId22"/>
    <p:sldId id="625" r:id="rId23"/>
    <p:sldId id="647" r:id="rId24"/>
    <p:sldId id="609" r:id="rId25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4D6EF5E-9DC2-4349-9E22-C3D10DC64B04}">
          <p14:sldIdLst>
            <p14:sldId id="657"/>
            <p14:sldId id="613"/>
            <p14:sldId id="648"/>
            <p14:sldId id="649"/>
            <p14:sldId id="611"/>
            <p14:sldId id="634"/>
            <p14:sldId id="633"/>
            <p14:sldId id="632"/>
            <p14:sldId id="601"/>
            <p14:sldId id="629"/>
            <p14:sldId id="603"/>
            <p14:sldId id="644"/>
            <p14:sldId id="645"/>
            <p14:sldId id="654"/>
            <p14:sldId id="646"/>
            <p14:sldId id="622"/>
            <p14:sldId id="623"/>
            <p14:sldId id="642"/>
            <p14:sldId id="643"/>
            <p14:sldId id="655"/>
            <p14:sldId id="656"/>
            <p14:sldId id="625"/>
            <p14:sldId id="647"/>
          </p14:sldIdLst>
        </p14:section>
        <p14:section name="Section sans titre" id="{2F740B03-3874-4629-AF9E-F408C10C3D55}">
          <p14:sldIdLst>
            <p14:sldId id="6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ZEPHIR" initials="AZ" lastIdx="1" clrIdx="0">
    <p:extLst>
      <p:ext uri="{19B8F6BF-5375-455C-9EA6-DF929625EA0E}">
        <p15:presenceInfo xmlns:p15="http://schemas.microsoft.com/office/powerpoint/2012/main" userId="S-1-5-21-3834109719-1412392937-3623384469-15101" providerId="AD"/>
      </p:ext>
    </p:extLst>
  </p:cmAuthor>
  <p:cmAuthor id="2" name="Tatiana JOMBART" initials="TJ" lastIdx="1" clrIdx="1">
    <p:extLst>
      <p:ext uri="{19B8F6BF-5375-455C-9EA6-DF929625EA0E}">
        <p15:presenceInfo xmlns:p15="http://schemas.microsoft.com/office/powerpoint/2012/main" userId="S-1-5-21-69497794-882470838-331643106-32943" providerId="AD"/>
      </p:ext>
    </p:extLst>
  </p:cmAuthor>
  <p:cmAuthor id="3" name="Thomas BERNEDE" initials="TB" lastIdx="5" clrIdx="2">
    <p:extLst>
      <p:ext uri="{19B8F6BF-5375-455C-9EA6-DF929625EA0E}">
        <p15:presenceInfo xmlns:p15="http://schemas.microsoft.com/office/powerpoint/2012/main" userId="Thomas BERNE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DB9A6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85" autoAdjust="0"/>
    <p:restoredTop sz="95370" autoAdjust="0"/>
  </p:normalViewPr>
  <p:slideViewPr>
    <p:cSldViewPr snapToGrid="0">
      <p:cViewPr varScale="1">
        <p:scale>
          <a:sx n="92" d="100"/>
          <a:sy n="92" d="100"/>
        </p:scale>
        <p:origin x="96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9916469W\AppData\Local\Microsoft\Windows\INetCache\Content.Outlook\UZGMHHBI\VK%20Comit&#233;%20de%20Lignes%202018%20VS%202019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6238145812049"/>
          <c:y val="4.0578014206827627E-2"/>
          <c:w val="0.70272721183971187"/>
          <c:h val="0.74174378372223948"/>
        </c:manualLayout>
      </c:layout>
      <c:lineChart>
        <c:grouping val="standard"/>
        <c:varyColors val="0"/>
        <c:ser>
          <c:idx val="0"/>
          <c:order val="0"/>
          <c:tx>
            <c:strRef>
              <c:f>'L15 + 15U'!$A$3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'L15 + 15U'!$B$2:$M$2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'L15 + 15U'!$B$3:$M$3</c:f>
              <c:numCache>
                <c:formatCode>_-* #,##0\ _F_-;\-* #,##0\ _F_-;_-* "-"??\ _F_-;_-@_-</c:formatCode>
                <c:ptCount val="12"/>
                <c:pt idx="0">
                  <c:v>5448730.0899999999</c:v>
                </c:pt>
                <c:pt idx="1">
                  <c:v>5392241.7000000002</c:v>
                </c:pt>
                <c:pt idx="2">
                  <c:v>5994510.2200000007</c:v>
                </c:pt>
                <c:pt idx="3">
                  <c:v>4313932.91</c:v>
                </c:pt>
                <c:pt idx="4">
                  <c:v>4254868.04</c:v>
                </c:pt>
                <c:pt idx="5">
                  <c:v>4762808.3500000006</c:v>
                </c:pt>
                <c:pt idx="6">
                  <c:v>5584712.6900000004</c:v>
                </c:pt>
                <c:pt idx="7">
                  <c:v>5578059.6599999992</c:v>
                </c:pt>
                <c:pt idx="8">
                  <c:v>6820838.3700000001</c:v>
                </c:pt>
                <c:pt idx="9">
                  <c:v>7153746.4100000011</c:v>
                </c:pt>
                <c:pt idx="10">
                  <c:v>7473744.2000000002</c:v>
                </c:pt>
                <c:pt idx="11">
                  <c:v>7211365.9699999997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652-4B86-B248-0C2ACBB0547E}"/>
            </c:ext>
          </c:extLst>
        </c:ser>
        <c:ser>
          <c:idx val="1"/>
          <c:order val="1"/>
          <c:tx>
            <c:strRef>
              <c:f>'L15 + 15U'!$A$4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'L15 + 15U'!$B$2:$M$2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'L15 + 15U'!$B$4:$M$4</c:f>
              <c:numCache>
                <c:formatCode>_-* #,##0\ _F_-;\-* #,##0\ _F_-;_-* "-"??\ _F_-;_-@_-</c:formatCode>
                <c:ptCount val="12"/>
                <c:pt idx="0">
                  <c:v>6246139.0299999993</c:v>
                </c:pt>
                <c:pt idx="1">
                  <c:v>6278621.7499999991</c:v>
                </c:pt>
                <c:pt idx="2">
                  <c:v>6824865.7699999986</c:v>
                </c:pt>
                <c:pt idx="3">
                  <c:v>6586983.4099999992</c:v>
                </c:pt>
                <c:pt idx="4">
                  <c:v>6927799.2699999996</c:v>
                </c:pt>
                <c:pt idx="5">
                  <c:v>7240201.669999999</c:v>
                </c:pt>
                <c:pt idx="6">
                  <c:v>7362599.9900000002</c:v>
                </c:pt>
                <c:pt idx="7">
                  <c:v>7560163.5700000003</c:v>
                </c:pt>
                <c:pt idx="8">
                  <c:v>8543243.5599999987</c:v>
                </c:pt>
                <c:pt idx="9">
                  <c:v>7416015.5199999996</c:v>
                </c:pt>
                <c:pt idx="10">
                  <c:v>6847831.5699999975</c:v>
                </c:pt>
                <c:pt idx="11">
                  <c:v>3433277.25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652-4B86-B248-0C2ACBB05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457224"/>
        <c:axId val="183452520"/>
      </c:lineChart>
      <c:catAx>
        <c:axId val="183457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452520"/>
        <c:crosses val="autoZero"/>
        <c:auto val="1"/>
        <c:lblAlgn val="ctr"/>
        <c:lblOffset val="100"/>
        <c:noMultiLvlLbl val="0"/>
      </c:catAx>
      <c:valAx>
        <c:axId val="183452520"/>
        <c:scaling>
          <c:orientation val="minMax"/>
        </c:scaling>
        <c:delete val="0"/>
        <c:axPos val="l"/>
        <c:majorGridlines/>
        <c:numFmt formatCode="_-* #,##0\ _F_-;\-* #,##0\ _F_-;_-* &quot;-&quot;??\ _F_-;_-@_-" sourceLinked="1"/>
        <c:majorTickMark val="out"/>
        <c:minorTickMark val="none"/>
        <c:tickLblPos val="nextTo"/>
        <c:crossAx val="183457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6B495-7D83-49FE-8A8E-8B2FF6E67351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4FD7B69-86BB-4CA3-9C4B-1D52DDBF3E45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Régularité 2019</a:t>
          </a:r>
          <a:endParaRPr lang="fr-FR" dirty="0"/>
        </a:p>
      </dgm:t>
    </dgm:pt>
    <dgm:pt modelId="{432AF5C5-C632-408A-97FD-7A63CE7C60CF}" type="parTrans" cxnId="{1BC1ADE5-7554-47C6-B243-48F308D78629}">
      <dgm:prSet/>
      <dgm:spPr/>
      <dgm:t>
        <a:bodyPr/>
        <a:lstStyle/>
        <a:p>
          <a:endParaRPr lang="fr-FR"/>
        </a:p>
      </dgm:t>
    </dgm:pt>
    <dgm:pt modelId="{55A1F519-6BD6-471A-AB6F-BAAFEF331574}" type="sibTrans" cxnId="{1BC1ADE5-7554-47C6-B243-48F308D78629}">
      <dgm:prSet/>
      <dgm:spPr/>
      <dgm:t>
        <a:bodyPr/>
        <a:lstStyle/>
        <a:p>
          <a:endParaRPr lang="fr-FR"/>
        </a:p>
      </dgm:t>
    </dgm:pt>
    <dgm:pt modelId="{BF401601-2CC4-43AD-BDEA-0B8568FD999B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92,7 % Trains à l’heure</a:t>
          </a:r>
          <a:endParaRPr lang="fr-FR" sz="1600" dirty="0">
            <a:solidFill>
              <a:srgbClr val="7030A0"/>
            </a:solidFill>
          </a:endParaRPr>
        </a:p>
      </dgm:t>
    </dgm:pt>
    <dgm:pt modelId="{9EB730F3-6FBA-425E-91F7-E6EC8644BCB6}" type="parTrans" cxnId="{78DEF5C5-4321-407D-BB06-2497741F2162}">
      <dgm:prSet/>
      <dgm:spPr/>
      <dgm:t>
        <a:bodyPr/>
        <a:lstStyle/>
        <a:p>
          <a:endParaRPr lang="fr-FR"/>
        </a:p>
      </dgm:t>
    </dgm:pt>
    <dgm:pt modelId="{B0D9B9A7-D54A-499A-9800-8CD6E4B11D21}" type="sibTrans" cxnId="{78DEF5C5-4321-407D-BB06-2497741F2162}">
      <dgm:prSet/>
      <dgm:spPr/>
      <dgm:t>
        <a:bodyPr/>
        <a:lstStyle/>
        <a:p>
          <a:endParaRPr lang="fr-FR"/>
        </a:p>
      </dgm:t>
    </dgm:pt>
    <dgm:pt modelId="{5E333B9A-0209-45E9-8DCE-0EB0094338E8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Régularité 2020 à fin sept</a:t>
          </a:r>
          <a:endParaRPr lang="fr-FR" dirty="0"/>
        </a:p>
      </dgm:t>
    </dgm:pt>
    <dgm:pt modelId="{0C025C74-94B8-4EEF-B11D-08CF8E50B694}" type="parTrans" cxnId="{C9E24754-1CEF-4F5D-ABA8-9983945B62E5}">
      <dgm:prSet/>
      <dgm:spPr/>
      <dgm:t>
        <a:bodyPr/>
        <a:lstStyle/>
        <a:p>
          <a:endParaRPr lang="fr-FR"/>
        </a:p>
      </dgm:t>
    </dgm:pt>
    <dgm:pt modelId="{B374D907-D68C-4A61-B5AC-5FE0A0D108F7}" type="sibTrans" cxnId="{C9E24754-1CEF-4F5D-ABA8-9983945B62E5}">
      <dgm:prSet/>
      <dgm:spPr/>
      <dgm:t>
        <a:bodyPr/>
        <a:lstStyle/>
        <a:p>
          <a:endParaRPr lang="fr-FR"/>
        </a:p>
      </dgm:t>
    </dgm:pt>
    <dgm:pt modelId="{5B865F01-4E3E-4785-80D3-FE771CA5B1E9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91,9 % trains à l’heure</a:t>
          </a:r>
          <a:endParaRPr lang="fr-FR" sz="1600" dirty="0">
            <a:solidFill>
              <a:srgbClr val="7030A0"/>
            </a:solidFill>
          </a:endParaRPr>
        </a:p>
      </dgm:t>
    </dgm:pt>
    <dgm:pt modelId="{1FF65602-C291-4313-A4AE-7CDEBDD1A0DA}" type="parTrans" cxnId="{83C3AA24-44BE-4C7A-A00B-2A7DF0A77909}">
      <dgm:prSet/>
      <dgm:spPr/>
      <dgm:t>
        <a:bodyPr/>
        <a:lstStyle/>
        <a:p>
          <a:endParaRPr lang="fr-FR"/>
        </a:p>
      </dgm:t>
    </dgm:pt>
    <dgm:pt modelId="{2036CD42-67EA-498D-B9FD-99C2BF4DFE50}" type="sibTrans" cxnId="{83C3AA24-44BE-4C7A-A00B-2A7DF0A77909}">
      <dgm:prSet/>
      <dgm:spPr/>
      <dgm:t>
        <a:bodyPr/>
        <a:lstStyle/>
        <a:p>
          <a:endParaRPr lang="fr-FR"/>
        </a:p>
      </dgm:t>
    </dgm:pt>
    <dgm:pt modelId="{32D53736-98F7-4459-B23B-0A62079513E4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Causes TER 2020 à fin sept</a:t>
          </a:r>
          <a:endParaRPr lang="fr-FR" dirty="0"/>
        </a:p>
      </dgm:t>
    </dgm:pt>
    <dgm:pt modelId="{E58A1A55-75F1-417E-AE6A-72F19D76CA18}" type="parTrans" cxnId="{E4789D7A-A060-4F4F-B938-8E53E1958CE4}">
      <dgm:prSet/>
      <dgm:spPr/>
      <dgm:t>
        <a:bodyPr/>
        <a:lstStyle/>
        <a:p>
          <a:endParaRPr lang="fr-FR"/>
        </a:p>
      </dgm:t>
    </dgm:pt>
    <dgm:pt modelId="{79449693-CBF4-451E-93FB-0BE5205A1EAD}" type="sibTrans" cxnId="{E4789D7A-A060-4F4F-B938-8E53E1958CE4}">
      <dgm:prSet/>
      <dgm:spPr/>
      <dgm:t>
        <a:bodyPr/>
        <a:lstStyle/>
        <a:p>
          <a:endParaRPr lang="fr-FR"/>
        </a:p>
      </dgm:t>
    </dgm:pt>
    <dgm:pt modelId="{D8CCAA25-E208-478C-B1D2-F85B317214B2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1,8 % de trains irréguliers cause TER</a:t>
          </a:r>
          <a:endParaRPr lang="fr-FR" sz="1600" dirty="0">
            <a:solidFill>
              <a:srgbClr val="7030A0"/>
            </a:solidFill>
          </a:endParaRPr>
        </a:p>
      </dgm:t>
    </dgm:pt>
    <dgm:pt modelId="{98A80DC9-70C2-44D7-81EE-68C7CC761D62}" type="parTrans" cxnId="{8BDD3DC6-F2C3-473F-8A02-25E7B6EB5049}">
      <dgm:prSet/>
      <dgm:spPr/>
      <dgm:t>
        <a:bodyPr/>
        <a:lstStyle/>
        <a:p>
          <a:endParaRPr lang="fr-FR"/>
        </a:p>
      </dgm:t>
    </dgm:pt>
    <dgm:pt modelId="{45356FE4-02F5-4ADB-B9D2-01191ED5B28F}" type="sibTrans" cxnId="{8BDD3DC6-F2C3-473F-8A02-25E7B6EB5049}">
      <dgm:prSet/>
      <dgm:spPr/>
      <dgm:t>
        <a:bodyPr/>
        <a:lstStyle/>
        <a:p>
          <a:endParaRPr lang="fr-FR"/>
        </a:p>
      </dgm:t>
    </dgm:pt>
    <dgm:pt modelId="{98122558-3C5E-4C5F-B80C-B65B56ED0212}">
      <dgm:prSet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1,6 % Taux de suppression</a:t>
          </a:r>
          <a:endParaRPr lang="fr-FR" sz="1600" dirty="0">
            <a:solidFill>
              <a:schemeClr val="tx1"/>
            </a:solidFill>
          </a:endParaRPr>
        </a:p>
      </dgm:t>
    </dgm:pt>
    <dgm:pt modelId="{159B6D09-EC00-45FC-A614-ACD617D5B39A}" type="parTrans" cxnId="{3BC13078-A7A2-413A-8873-3728E1A75EC4}">
      <dgm:prSet/>
      <dgm:spPr/>
      <dgm:t>
        <a:bodyPr/>
        <a:lstStyle/>
        <a:p>
          <a:endParaRPr lang="fr-FR"/>
        </a:p>
      </dgm:t>
    </dgm:pt>
    <dgm:pt modelId="{E79CE893-4DF1-4279-9F88-48AF238C94CD}" type="sibTrans" cxnId="{3BC13078-A7A2-413A-8873-3728E1A75EC4}">
      <dgm:prSet/>
      <dgm:spPr/>
      <dgm:t>
        <a:bodyPr/>
        <a:lstStyle/>
        <a:p>
          <a:endParaRPr lang="fr-FR"/>
        </a:p>
      </dgm:t>
    </dgm:pt>
    <dgm:pt modelId="{6BEFC950-7C94-4FB9-A6D0-D033FE1B0183}">
      <dgm:prSet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1,9 % Taux de suppression</a:t>
          </a:r>
          <a:endParaRPr lang="fr-FR" sz="1600" dirty="0">
            <a:solidFill>
              <a:schemeClr val="tx1"/>
            </a:solidFill>
          </a:endParaRPr>
        </a:p>
      </dgm:t>
    </dgm:pt>
    <dgm:pt modelId="{773E78B8-BC32-4101-B4CD-F8B816888F0B}" type="parTrans" cxnId="{128AB06B-85EE-40EF-8FCD-E90CE32395B8}">
      <dgm:prSet/>
      <dgm:spPr/>
      <dgm:t>
        <a:bodyPr/>
        <a:lstStyle/>
        <a:p>
          <a:endParaRPr lang="fr-FR"/>
        </a:p>
      </dgm:t>
    </dgm:pt>
    <dgm:pt modelId="{9B0B2558-874E-492F-AD96-EBC779AD15DF}" type="sibTrans" cxnId="{128AB06B-85EE-40EF-8FCD-E90CE32395B8}">
      <dgm:prSet/>
      <dgm:spPr/>
      <dgm:t>
        <a:bodyPr/>
        <a:lstStyle/>
        <a:p>
          <a:endParaRPr lang="fr-FR"/>
        </a:p>
      </dgm:t>
    </dgm:pt>
    <dgm:pt modelId="{43BCCEB5-EAD5-4669-929D-83B31E8C32F6}">
      <dgm:prSet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0,7 % de trains supprimés cause TER</a:t>
          </a:r>
          <a:endParaRPr lang="fr-FR" sz="1600" dirty="0">
            <a:solidFill>
              <a:schemeClr val="tx1"/>
            </a:solidFill>
          </a:endParaRPr>
        </a:p>
      </dgm:t>
    </dgm:pt>
    <dgm:pt modelId="{A112194F-511D-4D2B-BB12-312DCD570784}" type="parTrans" cxnId="{2A007324-47EC-48AB-A26A-C3470EC4C28F}">
      <dgm:prSet/>
      <dgm:spPr/>
      <dgm:t>
        <a:bodyPr/>
        <a:lstStyle/>
        <a:p>
          <a:endParaRPr lang="fr-FR"/>
        </a:p>
      </dgm:t>
    </dgm:pt>
    <dgm:pt modelId="{CEE64018-88F0-47D2-BD25-0F5762C02414}" type="sibTrans" cxnId="{2A007324-47EC-48AB-A26A-C3470EC4C28F}">
      <dgm:prSet/>
      <dgm:spPr/>
      <dgm:t>
        <a:bodyPr/>
        <a:lstStyle/>
        <a:p>
          <a:endParaRPr lang="fr-FR"/>
        </a:p>
      </dgm:t>
    </dgm:pt>
    <dgm:pt modelId="{72A82ED8-087B-4F93-8E78-D9C9254759A7}" type="pres">
      <dgm:prSet presAssocID="{E1D6B495-7D83-49FE-8A8E-8B2FF6E673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D76C9D-A4F9-4A3B-A0C8-0D52EAF3D1AB}" type="pres">
      <dgm:prSet presAssocID="{94FD7B69-86BB-4CA3-9C4B-1D52DDBF3E45}" presName="composite" presStyleCnt="0"/>
      <dgm:spPr/>
    </dgm:pt>
    <dgm:pt modelId="{6998A598-F848-45C2-A8DB-C0A54607697E}" type="pres">
      <dgm:prSet presAssocID="{94FD7B69-86BB-4CA3-9C4B-1D52DDBF3E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394324-CF8B-4DC7-867C-DC85227D9CA1}" type="pres">
      <dgm:prSet presAssocID="{94FD7B69-86BB-4CA3-9C4B-1D52DDBF3E45}" presName="descendantText" presStyleLbl="alignAcc1" presStyleIdx="0" presStyleCnt="3" custLinFactNeighborX="0" custLinFactNeighborY="-77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195708-563E-4023-8280-050676561D7B}" type="pres">
      <dgm:prSet presAssocID="{55A1F519-6BD6-471A-AB6F-BAAFEF331574}" presName="sp" presStyleCnt="0"/>
      <dgm:spPr/>
    </dgm:pt>
    <dgm:pt modelId="{DAB5E218-1D0A-46A7-BD3C-CF981FF21311}" type="pres">
      <dgm:prSet presAssocID="{5E333B9A-0209-45E9-8DCE-0EB0094338E8}" presName="composite" presStyleCnt="0"/>
      <dgm:spPr/>
    </dgm:pt>
    <dgm:pt modelId="{1C12C813-8AFE-4744-89E6-B467DCE8CA11}" type="pres">
      <dgm:prSet presAssocID="{5E333B9A-0209-45E9-8DCE-0EB0094338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25842C-FEE4-4941-8B64-C5B0AF6A0902}" type="pres">
      <dgm:prSet presAssocID="{5E333B9A-0209-45E9-8DCE-0EB0094338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611213-1021-4A0B-9A60-27652E50836F}" type="pres">
      <dgm:prSet presAssocID="{B374D907-D68C-4A61-B5AC-5FE0A0D108F7}" presName="sp" presStyleCnt="0"/>
      <dgm:spPr/>
    </dgm:pt>
    <dgm:pt modelId="{104B0277-5677-40AD-9102-C91223867A31}" type="pres">
      <dgm:prSet presAssocID="{32D53736-98F7-4459-B23B-0A62079513E4}" presName="composite" presStyleCnt="0"/>
      <dgm:spPr/>
    </dgm:pt>
    <dgm:pt modelId="{28DB9423-041D-4491-B573-A172B8B33727}" type="pres">
      <dgm:prSet presAssocID="{32D53736-98F7-4459-B23B-0A62079513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208E51-7149-4DD1-AB93-3C8111502BBC}" type="pres">
      <dgm:prSet presAssocID="{32D53736-98F7-4459-B23B-0A62079513E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B07AB9-937E-44B7-A579-93D893DA1B58}" type="presOf" srcId="{5E333B9A-0209-45E9-8DCE-0EB0094338E8}" destId="{1C12C813-8AFE-4744-89E6-B467DCE8CA11}" srcOrd="0" destOrd="0" presId="urn:microsoft.com/office/officeart/2005/8/layout/chevron2"/>
    <dgm:cxn modelId="{767C75A9-B35B-428D-A850-65E5ACF1D460}" type="presOf" srcId="{E1D6B495-7D83-49FE-8A8E-8B2FF6E67351}" destId="{72A82ED8-087B-4F93-8E78-D9C9254759A7}" srcOrd="0" destOrd="0" presId="urn:microsoft.com/office/officeart/2005/8/layout/chevron2"/>
    <dgm:cxn modelId="{9131C8F9-05EB-44EE-B166-9A62913F482C}" type="presOf" srcId="{94FD7B69-86BB-4CA3-9C4B-1D52DDBF3E45}" destId="{6998A598-F848-45C2-A8DB-C0A54607697E}" srcOrd="0" destOrd="0" presId="urn:microsoft.com/office/officeart/2005/8/layout/chevron2"/>
    <dgm:cxn modelId="{480DFD86-CABB-47BE-AF38-29B317B37B62}" type="presOf" srcId="{43BCCEB5-EAD5-4669-929D-83B31E8C32F6}" destId="{BA208E51-7149-4DD1-AB93-3C8111502BBC}" srcOrd="0" destOrd="1" presId="urn:microsoft.com/office/officeart/2005/8/layout/chevron2"/>
    <dgm:cxn modelId="{BB3512D2-C511-43AB-BCDA-59FD2354AB17}" type="presOf" srcId="{D8CCAA25-E208-478C-B1D2-F85B317214B2}" destId="{BA208E51-7149-4DD1-AB93-3C8111502BBC}" srcOrd="0" destOrd="0" presId="urn:microsoft.com/office/officeart/2005/8/layout/chevron2"/>
    <dgm:cxn modelId="{B296102F-A5B8-42BB-A07E-17BDD25D7DF0}" type="presOf" srcId="{6BEFC950-7C94-4FB9-A6D0-D033FE1B0183}" destId="{E725842C-FEE4-4941-8B64-C5B0AF6A0902}" srcOrd="0" destOrd="1" presId="urn:microsoft.com/office/officeart/2005/8/layout/chevron2"/>
    <dgm:cxn modelId="{1BC1ADE5-7554-47C6-B243-48F308D78629}" srcId="{E1D6B495-7D83-49FE-8A8E-8B2FF6E67351}" destId="{94FD7B69-86BB-4CA3-9C4B-1D52DDBF3E45}" srcOrd="0" destOrd="0" parTransId="{432AF5C5-C632-408A-97FD-7A63CE7C60CF}" sibTransId="{55A1F519-6BD6-471A-AB6F-BAAFEF331574}"/>
    <dgm:cxn modelId="{B2A4B1E4-0180-4B74-AFB3-B8CEE41E0997}" type="presOf" srcId="{BF401601-2CC4-43AD-BDEA-0B8568FD999B}" destId="{8D394324-CF8B-4DC7-867C-DC85227D9CA1}" srcOrd="0" destOrd="0" presId="urn:microsoft.com/office/officeart/2005/8/layout/chevron2"/>
    <dgm:cxn modelId="{C9E24754-1CEF-4F5D-ABA8-9983945B62E5}" srcId="{E1D6B495-7D83-49FE-8A8E-8B2FF6E67351}" destId="{5E333B9A-0209-45E9-8DCE-0EB0094338E8}" srcOrd="1" destOrd="0" parTransId="{0C025C74-94B8-4EEF-B11D-08CF8E50B694}" sibTransId="{B374D907-D68C-4A61-B5AC-5FE0A0D108F7}"/>
    <dgm:cxn modelId="{E4789D7A-A060-4F4F-B938-8E53E1958CE4}" srcId="{E1D6B495-7D83-49FE-8A8E-8B2FF6E67351}" destId="{32D53736-98F7-4459-B23B-0A62079513E4}" srcOrd="2" destOrd="0" parTransId="{E58A1A55-75F1-417E-AE6A-72F19D76CA18}" sibTransId="{79449693-CBF4-451E-93FB-0BE5205A1EAD}"/>
    <dgm:cxn modelId="{CAEF3ABF-64D3-4C6E-93AE-35C867766149}" type="presOf" srcId="{5B865F01-4E3E-4785-80D3-FE771CA5B1E9}" destId="{E725842C-FEE4-4941-8B64-C5B0AF6A0902}" srcOrd="0" destOrd="0" presId="urn:microsoft.com/office/officeart/2005/8/layout/chevron2"/>
    <dgm:cxn modelId="{8BDD3DC6-F2C3-473F-8A02-25E7B6EB5049}" srcId="{32D53736-98F7-4459-B23B-0A62079513E4}" destId="{D8CCAA25-E208-478C-B1D2-F85B317214B2}" srcOrd="0" destOrd="0" parTransId="{98A80DC9-70C2-44D7-81EE-68C7CC761D62}" sibTransId="{45356FE4-02F5-4ADB-B9D2-01191ED5B28F}"/>
    <dgm:cxn modelId="{78DEF5C5-4321-407D-BB06-2497741F2162}" srcId="{94FD7B69-86BB-4CA3-9C4B-1D52DDBF3E45}" destId="{BF401601-2CC4-43AD-BDEA-0B8568FD999B}" srcOrd="0" destOrd="0" parTransId="{9EB730F3-6FBA-425E-91F7-E6EC8644BCB6}" sibTransId="{B0D9B9A7-D54A-499A-9800-8CD6E4B11D21}"/>
    <dgm:cxn modelId="{3BC13078-A7A2-413A-8873-3728E1A75EC4}" srcId="{94FD7B69-86BB-4CA3-9C4B-1D52DDBF3E45}" destId="{98122558-3C5E-4C5F-B80C-B65B56ED0212}" srcOrd="1" destOrd="0" parTransId="{159B6D09-EC00-45FC-A614-ACD617D5B39A}" sibTransId="{E79CE893-4DF1-4279-9F88-48AF238C94CD}"/>
    <dgm:cxn modelId="{2A007324-47EC-48AB-A26A-C3470EC4C28F}" srcId="{32D53736-98F7-4459-B23B-0A62079513E4}" destId="{43BCCEB5-EAD5-4669-929D-83B31E8C32F6}" srcOrd="1" destOrd="0" parTransId="{A112194F-511D-4D2B-BB12-312DCD570784}" sibTransId="{CEE64018-88F0-47D2-BD25-0F5762C02414}"/>
    <dgm:cxn modelId="{B81E49C3-710E-44B5-B8DE-AECB50CE08CF}" type="presOf" srcId="{98122558-3C5E-4C5F-B80C-B65B56ED0212}" destId="{8D394324-CF8B-4DC7-867C-DC85227D9CA1}" srcOrd="0" destOrd="1" presId="urn:microsoft.com/office/officeart/2005/8/layout/chevron2"/>
    <dgm:cxn modelId="{83C3AA24-44BE-4C7A-A00B-2A7DF0A77909}" srcId="{5E333B9A-0209-45E9-8DCE-0EB0094338E8}" destId="{5B865F01-4E3E-4785-80D3-FE771CA5B1E9}" srcOrd="0" destOrd="0" parTransId="{1FF65602-C291-4313-A4AE-7CDEBDD1A0DA}" sibTransId="{2036CD42-67EA-498D-B9FD-99C2BF4DFE50}"/>
    <dgm:cxn modelId="{128AB06B-85EE-40EF-8FCD-E90CE32395B8}" srcId="{5E333B9A-0209-45E9-8DCE-0EB0094338E8}" destId="{6BEFC950-7C94-4FB9-A6D0-D033FE1B0183}" srcOrd="1" destOrd="0" parTransId="{773E78B8-BC32-4101-B4CD-F8B816888F0B}" sibTransId="{9B0B2558-874E-492F-AD96-EBC779AD15DF}"/>
    <dgm:cxn modelId="{B8917807-4242-4C3E-A049-A5B38ABA048F}" type="presOf" srcId="{32D53736-98F7-4459-B23B-0A62079513E4}" destId="{28DB9423-041D-4491-B573-A172B8B33727}" srcOrd="0" destOrd="0" presId="urn:microsoft.com/office/officeart/2005/8/layout/chevron2"/>
    <dgm:cxn modelId="{645A648A-E350-4464-8EBC-B4A39B30D8CD}" type="presParOf" srcId="{72A82ED8-087B-4F93-8E78-D9C9254759A7}" destId="{B6D76C9D-A4F9-4A3B-A0C8-0D52EAF3D1AB}" srcOrd="0" destOrd="0" presId="urn:microsoft.com/office/officeart/2005/8/layout/chevron2"/>
    <dgm:cxn modelId="{07A683A8-90F5-4719-BAD8-A8075FC3A075}" type="presParOf" srcId="{B6D76C9D-A4F9-4A3B-A0C8-0D52EAF3D1AB}" destId="{6998A598-F848-45C2-A8DB-C0A54607697E}" srcOrd="0" destOrd="0" presId="urn:microsoft.com/office/officeart/2005/8/layout/chevron2"/>
    <dgm:cxn modelId="{8951838A-073F-4E17-9F0A-AB0A3607C303}" type="presParOf" srcId="{B6D76C9D-A4F9-4A3B-A0C8-0D52EAF3D1AB}" destId="{8D394324-CF8B-4DC7-867C-DC85227D9CA1}" srcOrd="1" destOrd="0" presId="urn:microsoft.com/office/officeart/2005/8/layout/chevron2"/>
    <dgm:cxn modelId="{710ABB6F-3073-4096-9CE8-A91502F2B70C}" type="presParOf" srcId="{72A82ED8-087B-4F93-8E78-D9C9254759A7}" destId="{D5195708-563E-4023-8280-050676561D7B}" srcOrd="1" destOrd="0" presId="urn:microsoft.com/office/officeart/2005/8/layout/chevron2"/>
    <dgm:cxn modelId="{336D95B7-96FE-406B-91C5-4CCDC47E9CD5}" type="presParOf" srcId="{72A82ED8-087B-4F93-8E78-D9C9254759A7}" destId="{DAB5E218-1D0A-46A7-BD3C-CF981FF21311}" srcOrd="2" destOrd="0" presId="urn:microsoft.com/office/officeart/2005/8/layout/chevron2"/>
    <dgm:cxn modelId="{459A6972-33B6-4891-A9E3-7541CA58CDAD}" type="presParOf" srcId="{DAB5E218-1D0A-46A7-BD3C-CF981FF21311}" destId="{1C12C813-8AFE-4744-89E6-B467DCE8CA11}" srcOrd="0" destOrd="0" presId="urn:microsoft.com/office/officeart/2005/8/layout/chevron2"/>
    <dgm:cxn modelId="{A47FF813-378B-471B-AF6E-61B955C43DF0}" type="presParOf" srcId="{DAB5E218-1D0A-46A7-BD3C-CF981FF21311}" destId="{E725842C-FEE4-4941-8B64-C5B0AF6A0902}" srcOrd="1" destOrd="0" presId="urn:microsoft.com/office/officeart/2005/8/layout/chevron2"/>
    <dgm:cxn modelId="{D7EA30DA-199C-4D68-B330-5DE590A7632C}" type="presParOf" srcId="{72A82ED8-087B-4F93-8E78-D9C9254759A7}" destId="{A5611213-1021-4A0B-9A60-27652E50836F}" srcOrd="3" destOrd="0" presId="urn:microsoft.com/office/officeart/2005/8/layout/chevron2"/>
    <dgm:cxn modelId="{46559DBE-F8D8-46A0-AE3D-588E6B2D38F6}" type="presParOf" srcId="{72A82ED8-087B-4F93-8E78-D9C9254759A7}" destId="{104B0277-5677-40AD-9102-C91223867A31}" srcOrd="4" destOrd="0" presId="urn:microsoft.com/office/officeart/2005/8/layout/chevron2"/>
    <dgm:cxn modelId="{D9EE3186-3010-4E3C-9E46-142356C6AA2F}" type="presParOf" srcId="{104B0277-5677-40AD-9102-C91223867A31}" destId="{28DB9423-041D-4491-B573-A172B8B33727}" srcOrd="0" destOrd="0" presId="urn:microsoft.com/office/officeart/2005/8/layout/chevron2"/>
    <dgm:cxn modelId="{B43589F6-B205-4E1C-8552-059063A76C9F}" type="presParOf" srcId="{104B0277-5677-40AD-9102-C91223867A31}" destId="{BA208E51-7149-4DD1-AB93-3C8111502B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6B495-7D83-49FE-8A8E-8B2FF6E67351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4FD7B69-86BB-4CA3-9C4B-1D52DDBF3E45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Régularité 2019</a:t>
          </a:r>
          <a:endParaRPr lang="fr-FR" dirty="0"/>
        </a:p>
      </dgm:t>
    </dgm:pt>
    <dgm:pt modelId="{432AF5C5-C632-408A-97FD-7A63CE7C60CF}" type="parTrans" cxnId="{1BC1ADE5-7554-47C6-B243-48F308D78629}">
      <dgm:prSet/>
      <dgm:spPr/>
      <dgm:t>
        <a:bodyPr/>
        <a:lstStyle/>
        <a:p>
          <a:endParaRPr lang="fr-FR"/>
        </a:p>
      </dgm:t>
    </dgm:pt>
    <dgm:pt modelId="{55A1F519-6BD6-471A-AB6F-BAAFEF331574}" type="sibTrans" cxnId="{1BC1ADE5-7554-47C6-B243-48F308D78629}">
      <dgm:prSet/>
      <dgm:spPr/>
      <dgm:t>
        <a:bodyPr/>
        <a:lstStyle/>
        <a:p>
          <a:endParaRPr lang="fr-FR"/>
        </a:p>
      </dgm:t>
    </dgm:pt>
    <dgm:pt modelId="{BF401601-2CC4-43AD-BDEA-0B8568FD999B}">
      <dgm:prSet phldrT="[Texte]" custT="1"/>
      <dgm:spPr/>
      <dgm:t>
        <a:bodyPr/>
        <a:lstStyle/>
        <a:p>
          <a:r>
            <a:rPr lang="fr-FR" sz="1600" dirty="0" smtClean="0"/>
            <a:t>91,2 % trains à l’heure</a:t>
          </a:r>
          <a:endParaRPr lang="fr-FR" sz="1600" dirty="0"/>
        </a:p>
      </dgm:t>
    </dgm:pt>
    <dgm:pt modelId="{9EB730F3-6FBA-425E-91F7-E6EC8644BCB6}" type="parTrans" cxnId="{78DEF5C5-4321-407D-BB06-2497741F2162}">
      <dgm:prSet/>
      <dgm:spPr/>
      <dgm:t>
        <a:bodyPr/>
        <a:lstStyle/>
        <a:p>
          <a:endParaRPr lang="fr-FR"/>
        </a:p>
      </dgm:t>
    </dgm:pt>
    <dgm:pt modelId="{B0D9B9A7-D54A-499A-9800-8CD6E4B11D21}" type="sibTrans" cxnId="{78DEF5C5-4321-407D-BB06-2497741F2162}">
      <dgm:prSet/>
      <dgm:spPr/>
      <dgm:t>
        <a:bodyPr/>
        <a:lstStyle/>
        <a:p>
          <a:endParaRPr lang="fr-FR"/>
        </a:p>
      </dgm:t>
    </dgm:pt>
    <dgm:pt modelId="{5E333B9A-0209-45E9-8DCE-0EB0094338E8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Régularité 2020 à fin sept</a:t>
          </a:r>
          <a:endParaRPr lang="fr-FR" dirty="0"/>
        </a:p>
      </dgm:t>
    </dgm:pt>
    <dgm:pt modelId="{0C025C74-94B8-4EEF-B11D-08CF8E50B694}" type="parTrans" cxnId="{C9E24754-1CEF-4F5D-ABA8-9983945B62E5}">
      <dgm:prSet/>
      <dgm:spPr/>
      <dgm:t>
        <a:bodyPr/>
        <a:lstStyle/>
        <a:p>
          <a:endParaRPr lang="fr-FR"/>
        </a:p>
      </dgm:t>
    </dgm:pt>
    <dgm:pt modelId="{B374D907-D68C-4A61-B5AC-5FE0A0D108F7}" type="sibTrans" cxnId="{C9E24754-1CEF-4F5D-ABA8-9983945B62E5}">
      <dgm:prSet/>
      <dgm:spPr/>
      <dgm:t>
        <a:bodyPr/>
        <a:lstStyle/>
        <a:p>
          <a:endParaRPr lang="fr-FR"/>
        </a:p>
      </dgm:t>
    </dgm:pt>
    <dgm:pt modelId="{5B865F01-4E3E-4785-80D3-FE771CA5B1E9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91,4 % trains à l’heure</a:t>
          </a:r>
          <a:endParaRPr lang="fr-FR" sz="1600" dirty="0">
            <a:solidFill>
              <a:schemeClr val="tx1"/>
            </a:solidFill>
          </a:endParaRPr>
        </a:p>
      </dgm:t>
    </dgm:pt>
    <dgm:pt modelId="{1FF65602-C291-4313-A4AE-7CDEBDD1A0DA}" type="parTrans" cxnId="{83C3AA24-44BE-4C7A-A00B-2A7DF0A77909}">
      <dgm:prSet/>
      <dgm:spPr/>
      <dgm:t>
        <a:bodyPr/>
        <a:lstStyle/>
        <a:p>
          <a:endParaRPr lang="fr-FR"/>
        </a:p>
      </dgm:t>
    </dgm:pt>
    <dgm:pt modelId="{2036CD42-67EA-498D-B9FD-99C2BF4DFE50}" type="sibTrans" cxnId="{83C3AA24-44BE-4C7A-A00B-2A7DF0A77909}">
      <dgm:prSet/>
      <dgm:spPr/>
      <dgm:t>
        <a:bodyPr/>
        <a:lstStyle/>
        <a:p>
          <a:endParaRPr lang="fr-FR"/>
        </a:p>
      </dgm:t>
    </dgm:pt>
    <dgm:pt modelId="{CB81C754-E523-46F5-98DA-B87C7B697A43}">
      <dgm:prSet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2,0 % Taux de suppression</a:t>
          </a:r>
          <a:endParaRPr lang="fr-FR" sz="1600" dirty="0">
            <a:solidFill>
              <a:schemeClr val="tx1"/>
            </a:solidFill>
          </a:endParaRPr>
        </a:p>
      </dgm:t>
    </dgm:pt>
    <dgm:pt modelId="{CA3146DE-8B6F-4902-B10E-830C2C7D0C51}" type="parTrans" cxnId="{C125F8A5-BBCC-4390-B539-6C7E0485A45C}">
      <dgm:prSet/>
      <dgm:spPr/>
      <dgm:t>
        <a:bodyPr/>
        <a:lstStyle/>
        <a:p>
          <a:endParaRPr lang="fr-FR"/>
        </a:p>
      </dgm:t>
    </dgm:pt>
    <dgm:pt modelId="{D27DD310-A0EE-4539-BA6F-2F6D211D3233}" type="sibTrans" cxnId="{C125F8A5-BBCC-4390-B539-6C7E0485A45C}">
      <dgm:prSet/>
      <dgm:spPr/>
      <dgm:t>
        <a:bodyPr/>
        <a:lstStyle/>
        <a:p>
          <a:endParaRPr lang="fr-FR"/>
        </a:p>
      </dgm:t>
    </dgm:pt>
    <dgm:pt modelId="{E09A9FD2-B606-496E-8D49-4F61A7E23A1E}">
      <dgm:prSet custT="1"/>
      <dgm:spPr/>
      <dgm:t>
        <a:bodyPr/>
        <a:lstStyle/>
        <a:p>
          <a:r>
            <a:rPr lang="fr-FR" sz="1600" dirty="0" smtClean="0"/>
            <a:t>1,6 % Taux de suppression</a:t>
          </a:r>
          <a:endParaRPr lang="fr-FR" sz="1600" dirty="0"/>
        </a:p>
      </dgm:t>
    </dgm:pt>
    <dgm:pt modelId="{AB9BD4B0-4FAD-408D-B9A6-F293844B72DD}" type="parTrans" cxnId="{391336B5-AD24-4FCB-890E-704AA57EFFD1}">
      <dgm:prSet/>
      <dgm:spPr/>
      <dgm:t>
        <a:bodyPr/>
        <a:lstStyle/>
        <a:p>
          <a:endParaRPr lang="fr-FR"/>
        </a:p>
      </dgm:t>
    </dgm:pt>
    <dgm:pt modelId="{393E39C4-56B4-49A6-82DE-CED7303F149E}" type="sibTrans" cxnId="{391336B5-AD24-4FCB-890E-704AA57EFFD1}">
      <dgm:prSet/>
      <dgm:spPr/>
      <dgm:t>
        <a:bodyPr/>
        <a:lstStyle/>
        <a:p>
          <a:endParaRPr lang="fr-FR"/>
        </a:p>
      </dgm:t>
    </dgm:pt>
    <dgm:pt modelId="{72A82ED8-087B-4F93-8E78-D9C9254759A7}" type="pres">
      <dgm:prSet presAssocID="{E1D6B495-7D83-49FE-8A8E-8B2FF6E673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D76C9D-A4F9-4A3B-A0C8-0D52EAF3D1AB}" type="pres">
      <dgm:prSet presAssocID="{94FD7B69-86BB-4CA3-9C4B-1D52DDBF3E45}" presName="composite" presStyleCnt="0"/>
      <dgm:spPr/>
    </dgm:pt>
    <dgm:pt modelId="{6998A598-F848-45C2-A8DB-C0A54607697E}" type="pres">
      <dgm:prSet presAssocID="{94FD7B69-86BB-4CA3-9C4B-1D52DDBF3E4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394324-CF8B-4DC7-867C-DC85227D9CA1}" type="pres">
      <dgm:prSet presAssocID="{94FD7B69-86BB-4CA3-9C4B-1D52DDBF3E4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195708-563E-4023-8280-050676561D7B}" type="pres">
      <dgm:prSet presAssocID="{55A1F519-6BD6-471A-AB6F-BAAFEF331574}" presName="sp" presStyleCnt="0"/>
      <dgm:spPr/>
    </dgm:pt>
    <dgm:pt modelId="{DAB5E218-1D0A-46A7-BD3C-CF981FF21311}" type="pres">
      <dgm:prSet presAssocID="{5E333B9A-0209-45E9-8DCE-0EB0094338E8}" presName="composite" presStyleCnt="0"/>
      <dgm:spPr/>
    </dgm:pt>
    <dgm:pt modelId="{1C12C813-8AFE-4744-89E6-B467DCE8CA11}" type="pres">
      <dgm:prSet presAssocID="{5E333B9A-0209-45E9-8DCE-0EB0094338E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25842C-FEE4-4941-8B64-C5B0AF6A0902}" type="pres">
      <dgm:prSet presAssocID="{5E333B9A-0209-45E9-8DCE-0EB0094338E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75EE46-1538-4074-AC50-FBF82E44A953}" type="presOf" srcId="{5B865F01-4E3E-4785-80D3-FE771CA5B1E9}" destId="{E725842C-FEE4-4941-8B64-C5B0AF6A0902}" srcOrd="0" destOrd="0" presId="urn:microsoft.com/office/officeart/2005/8/layout/chevron2"/>
    <dgm:cxn modelId="{7F8C0755-3F69-44E7-8090-745181B84CDE}" type="presOf" srcId="{BF401601-2CC4-43AD-BDEA-0B8568FD999B}" destId="{8D394324-CF8B-4DC7-867C-DC85227D9CA1}" srcOrd="0" destOrd="0" presId="urn:microsoft.com/office/officeart/2005/8/layout/chevron2"/>
    <dgm:cxn modelId="{1BC1ADE5-7554-47C6-B243-48F308D78629}" srcId="{E1D6B495-7D83-49FE-8A8E-8B2FF6E67351}" destId="{94FD7B69-86BB-4CA3-9C4B-1D52DDBF3E45}" srcOrd="0" destOrd="0" parTransId="{432AF5C5-C632-408A-97FD-7A63CE7C60CF}" sibTransId="{55A1F519-6BD6-471A-AB6F-BAAFEF331574}"/>
    <dgm:cxn modelId="{C9E24754-1CEF-4F5D-ABA8-9983945B62E5}" srcId="{E1D6B495-7D83-49FE-8A8E-8B2FF6E67351}" destId="{5E333B9A-0209-45E9-8DCE-0EB0094338E8}" srcOrd="1" destOrd="0" parTransId="{0C025C74-94B8-4EEF-B11D-08CF8E50B694}" sibTransId="{B374D907-D68C-4A61-B5AC-5FE0A0D108F7}"/>
    <dgm:cxn modelId="{78DEF5C5-4321-407D-BB06-2497741F2162}" srcId="{94FD7B69-86BB-4CA3-9C4B-1D52DDBF3E45}" destId="{BF401601-2CC4-43AD-BDEA-0B8568FD999B}" srcOrd="0" destOrd="0" parTransId="{9EB730F3-6FBA-425E-91F7-E6EC8644BCB6}" sibTransId="{B0D9B9A7-D54A-499A-9800-8CD6E4B11D21}"/>
    <dgm:cxn modelId="{C4206199-79BD-4727-A295-A16410068EB5}" type="presOf" srcId="{5E333B9A-0209-45E9-8DCE-0EB0094338E8}" destId="{1C12C813-8AFE-4744-89E6-B467DCE8CA11}" srcOrd="0" destOrd="0" presId="urn:microsoft.com/office/officeart/2005/8/layout/chevron2"/>
    <dgm:cxn modelId="{7EDFEA0A-FE0D-4006-BF3D-02E69A53956D}" type="presOf" srcId="{E1D6B495-7D83-49FE-8A8E-8B2FF6E67351}" destId="{72A82ED8-087B-4F93-8E78-D9C9254759A7}" srcOrd="0" destOrd="0" presId="urn:microsoft.com/office/officeart/2005/8/layout/chevron2"/>
    <dgm:cxn modelId="{9F455981-8986-41F4-A04F-17189DE5F035}" type="presOf" srcId="{94FD7B69-86BB-4CA3-9C4B-1D52DDBF3E45}" destId="{6998A598-F848-45C2-A8DB-C0A54607697E}" srcOrd="0" destOrd="0" presId="urn:microsoft.com/office/officeart/2005/8/layout/chevron2"/>
    <dgm:cxn modelId="{83C3AA24-44BE-4C7A-A00B-2A7DF0A77909}" srcId="{5E333B9A-0209-45E9-8DCE-0EB0094338E8}" destId="{5B865F01-4E3E-4785-80D3-FE771CA5B1E9}" srcOrd="0" destOrd="0" parTransId="{1FF65602-C291-4313-A4AE-7CDEBDD1A0DA}" sibTransId="{2036CD42-67EA-498D-B9FD-99C2BF4DFE50}"/>
    <dgm:cxn modelId="{436897C3-0AEB-4699-B1B4-50380751A304}" type="presOf" srcId="{CB81C754-E523-46F5-98DA-B87C7B697A43}" destId="{E725842C-FEE4-4941-8B64-C5B0AF6A0902}" srcOrd="0" destOrd="1" presId="urn:microsoft.com/office/officeart/2005/8/layout/chevron2"/>
    <dgm:cxn modelId="{C125F8A5-BBCC-4390-B539-6C7E0485A45C}" srcId="{5E333B9A-0209-45E9-8DCE-0EB0094338E8}" destId="{CB81C754-E523-46F5-98DA-B87C7B697A43}" srcOrd="1" destOrd="0" parTransId="{CA3146DE-8B6F-4902-B10E-830C2C7D0C51}" sibTransId="{D27DD310-A0EE-4539-BA6F-2F6D211D3233}"/>
    <dgm:cxn modelId="{391336B5-AD24-4FCB-890E-704AA57EFFD1}" srcId="{94FD7B69-86BB-4CA3-9C4B-1D52DDBF3E45}" destId="{E09A9FD2-B606-496E-8D49-4F61A7E23A1E}" srcOrd="1" destOrd="0" parTransId="{AB9BD4B0-4FAD-408D-B9A6-F293844B72DD}" sibTransId="{393E39C4-56B4-49A6-82DE-CED7303F149E}"/>
    <dgm:cxn modelId="{97C34E95-2D72-4721-9DD7-8D096935FE03}" type="presOf" srcId="{E09A9FD2-B606-496E-8D49-4F61A7E23A1E}" destId="{8D394324-CF8B-4DC7-867C-DC85227D9CA1}" srcOrd="0" destOrd="1" presId="urn:microsoft.com/office/officeart/2005/8/layout/chevron2"/>
    <dgm:cxn modelId="{8B799EF1-A3F5-426A-829E-933A76F83E48}" type="presParOf" srcId="{72A82ED8-087B-4F93-8E78-D9C9254759A7}" destId="{B6D76C9D-A4F9-4A3B-A0C8-0D52EAF3D1AB}" srcOrd="0" destOrd="0" presId="urn:microsoft.com/office/officeart/2005/8/layout/chevron2"/>
    <dgm:cxn modelId="{96365A35-7EBB-4A07-9463-9D3ACCD1C1AC}" type="presParOf" srcId="{B6D76C9D-A4F9-4A3B-A0C8-0D52EAF3D1AB}" destId="{6998A598-F848-45C2-A8DB-C0A54607697E}" srcOrd="0" destOrd="0" presId="urn:microsoft.com/office/officeart/2005/8/layout/chevron2"/>
    <dgm:cxn modelId="{C185C973-8B28-4C79-AD92-D3717C3A7658}" type="presParOf" srcId="{B6D76C9D-A4F9-4A3B-A0C8-0D52EAF3D1AB}" destId="{8D394324-CF8B-4DC7-867C-DC85227D9CA1}" srcOrd="1" destOrd="0" presId="urn:microsoft.com/office/officeart/2005/8/layout/chevron2"/>
    <dgm:cxn modelId="{F95F11DE-DFAB-4B83-8E2B-8DE579962F4D}" type="presParOf" srcId="{72A82ED8-087B-4F93-8E78-D9C9254759A7}" destId="{D5195708-563E-4023-8280-050676561D7B}" srcOrd="1" destOrd="0" presId="urn:microsoft.com/office/officeart/2005/8/layout/chevron2"/>
    <dgm:cxn modelId="{B6F585F9-C31F-45CC-BAF2-F3B69F17262D}" type="presParOf" srcId="{72A82ED8-087B-4F93-8E78-D9C9254759A7}" destId="{DAB5E218-1D0A-46A7-BD3C-CF981FF21311}" srcOrd="2" destOrd="0" presId="urn:microsoft.com/office/officeart/2005/8/layout/chevron2"/>
    <dgm:cxn modelId="{C1BA961F-5A23-49F8-B4B9-3B7ECB55896C}" type="presParOf" srcId="{DAB5E218-1D0A-46A7-BD3C-CF981FF21311}" destId="{1C12C813-8AFE-4744-89E6-B467DCE8CA11}" srcOrd="0" destOrd="0" presId="urn:microsoft.com/office/officeart/2005/8/layout/chevron2"/>
    <dgm:cxn modelId="{E85A3ABA-1AE6-478D-8795-E580BE0AD66E}" type="presParOf" srcId="{DAB5E218-1D0A-46A7-BD3C-CF981FF21311}" destId="{E725842C-FEE4-4941-8B64-C5B0AF6A09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D6B495-7D83-49FE-8A8E-8B2FF6E67351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4FD7B69-86BB-4CA3-9C4B-1D52DDBF3E45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Régularité 2019</a:t>
          </a:r>
          <a:endParaRPr lang="fr-FR" dirty="0"/>
        </a:p>
      </dgm:t>
    </dgm:pt>
    <dgm:pt modelId="{432AF5C5-C632-408A-97FD-7A63CE7C60CF}" type="parTrans" cxnId="{1BC1ADE5-7554-47C6-B243-48F308D78629}">
      <dgm:prSet/>
      <dgm:spPr/>
      <dgm:t>
        <a:bodyPr/>
        <a:lstStyle/>
        <a:p>
          <a:endParaRPr lang="fr-FR"/>
        </a:p>
      </dgm:t>
    </dgm:pt>
    <dgm:pt modelId="{55A1F519-6BD6-471A-AB6F-BAAFEF331574}" type="sibTrans" cxnId="{1BC1ADE5-7554-47C6-B243-48F308D78629}">
      <dgm:prSet/>
      <dgm:spPr/>
      <dgm:t>
        <a:bodyPr/>
        <a:lstStyle/>
        <a:p>
          <a:endParaRPr lang="fr-FR"/>
        </a:p>
      </dgm:t>
    </dgm:pt>
    <dgm:pt modelId="{BF401601-2CC4-43AD-BDEA-0B8568FD999B}">
      <dgm:prSet phldrT="[Texte]" custT="1"/>
      <dgm:spPr/>
      <dgm:t>
        <a:bodyPr/>
        <a:lstStyle/>
        <a:p>
          <a:r>
            <a:rPr lang="fr-FR" sz="1600" dirty="0" smtClean="0"/>
            <a:t>96,8 % trains à l’heure</a:t>
          </a:r>
          <a:endParaRPr lang="fr-FR" sz="1600" dirty="0"/>
        </a:p>
      </dgm:t>
    </dgm:pt>
    <dgm:pt modelId="{9EB730F3-6FBA-425E-91F7-E6EC8644BCB6}" type="parTrans" cxnId="{78DEF5C5-4321-407D-BB06-2497741F2162}">
      <dgm:prSet/>
      <dgm:spPr/>
      <dgm:t>
        <a:bodyPr/>
        <a:lstStyle/>
        <a:p>
          <a:endParaRPr lang="fr-FR"/>
        </a:p>
      </dgm:t>
    </dgm:pt>
    <dgm:pt modelId="{B0D9B9A7-D54A-499A-9800-8CD6E4B11D21}" type="sibTrans" cxnId="{78DEF5C5-4321-407D-BB06-2497741F2162}">
      <dgm:prSet/>
      <dgm:spPr/>
      <dgm:t>
        <a:bodyPr/>
        <a:lstStyle/>
        <a:p>
          <a:endParaRPr lang="fr-FR"/>
        </a:p>
      </dgm:t>
    </dgm:pt>
    <dgm:pt modelId="{5E333B9A-0209-45E9-8DCE-0EB0094338E8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Régularité 2020 à fin sept</a:t>
          </a:r>
          <a:endParaRPr lang="fr-FR" dirty="0"/>
        </a:p>
      </dgm:t>
    </dgm:pt>
    <dgm:pt modelId="{0C025C74-94B8-4EEF-B11D-08CF8E50B694}" type="parTrans" cxnId="{C9E24754-1CEF-4F5D-ABA8-9983945B62E5}">
      <dgm:prSet/>
      <dgm:spPr/>
      <dgm:t>
        <a:bodyPr/>
        <a:lstStyle/>
        <a:p>
          <a:endParaRPr lang="fr-FR"/>
        </a:p>
      </dgm:t>
    </dgm:pt>
    <dgm:pt modelId="{B374D907-D68C-4A61-B5AC-5FE0A0D108F7}" type="sibTrans" cxnId="{C9E24754-1CEF-4F5D-ABA8-9983945B62E5}">
      <dgm:prSet/>
      <dgm:spPr/>
      <dgm:t>
        <a:bodyPr/>
        <a:lstStyle/>
        <a:p>
          <a:endParaRPr lang="fr-FR"/>
        </a:p>
      </dgm:t>
    </dgm:pt>
    <dgm:pt modelId="{5B865F01-4E3E-4785-80D3-FE771CA5B1E9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96,6 % trains à l’heure</a:t>
          </a:r>
          <a:endParaRPr lang="fr-FR" sz="1600" dirty="0">
            <a:solidFill>
              <a:schemeClr val="tx1"/>
            </a:solidFill>
          </a:endParaRPr>
        </a:p>
      </dgm:t>
    </dgm:pt>
    <dgm:pt modelId="{1FF65602-C291-4313-A4AE-7CDEBDD1A0DA}" type="parTrans" cxnId="{83C3AA24-44BE-4C7A-A00B-2A7DF0A77909}">
      <dgm:prSet/>
      <dgm:spPr/>
      <dgm:t>
        <a:bodyPr/>
        <a:lstStyle/>
        <a:p>
          <a:endParaRPr lang="fr-FR"/>
        </a:p>
      </dgm:t>
    </dgm:pt>
    <dgm:pt modelId="{2036CD42-67EA-498D-B9FD-99C2BF4DFE50}" type="sibTrans" cxnId="{83C3AA24-44BE-4C7A-A00B-2A7DF0A77909}">
      <dgm:prSet/>
      <dgm:spPr/>
      <dgm:t>
        <a:bodyPr/>
        <a:lstStyle/>
        <a:p>
          <a:endParaRPr lang="fr-FR"/>
        </a:p>
      </dgm:t>
    </dgm:pt>
    <dgm:pt modelId="{CB81C754-E523-46F5-98DA-B87C7B697A43}">
      <dgm:prSet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3,3 % Taux de suppression</a:t>
          </a:r>
          <a:endParaRPr lang="fr-FR" sz="1600" dirty="0">
            <a:solidFill>
              <a:schemeClr val="tx1"/>
            </a:solidFill>
          </a:endParaRPr>
        </a:p>
      </dgm:t>
    </dgm:pt>
    <dgm:pt modelId="{CA3146DE-8B6F-4902-B10E-830C2C7D0C51}" type="parTrans" cxnId="{C125F8A5-BBCC-4390-B539-6C7E0485A45C}">
      <dgm:prSet/>
      <dgm:spPr/>
      <dgm:t>
        <a:bodyPr/>
        <a:lstStyle/>
        <a:p>
          <a:endParaRPr lang="fr-FR"/>
        </a:p>
      </dgm:t>
    </dgm:pt>
    <dgm:pt modelId="{D27DD310-A0EE-4539-BA6F-2F6D211D3233}" type="sibTrans" cxnId="{C125F8A5-BBCC-4390-B539-6C7E0485A45C}">
      <dgm:prSet/>
      <dgm:spPr/>
      <dgm:t>
        <a:bodyPr/>
        <a:lstStyle/>
        <a:p>
          <a:endParaRPr lang="fr-FR"/>
        </a:p>
      </dgm:t>
    </dgm:pt>
    <dgm:pt modelId="{E09A9FD2-B606-496E-8D49-4F61A7E23A1E}">
      <dgm:prSet custT="1"/>
      <dgm:spPr/>
      <dgm:t>
        <a:bodyPr/>
        <a:lstStyle/>
        <a:p>
          <a:r>
            <a:rPr lang="fr-FR" sz="1600" dirty="0" smtClean="0"/>
            <a:t>1,9 % Taux de suppression</a:t>
          </a:r>
          <a:endParaRPr lang="fr-FR" sz="1600" dirty="0"/>
        </a:p>
      </dgm:t>
    </dgm:pt>
    <dgm:pt modelId="{AB9BD4B0-4FAD-408D-B9A6-F293844B72DD}" type="parTrans" cxnId="{391336B5-AD24-4FCB-890E-704AA57EFFD1}">
      <dgm:prSet/>
      <dgm:spPr/>
      <dgm:t>
        <a:bodyPr/>
        <a:lstStyle/>
        <a:p>
          <a:endParaRPr lang="fr-FR"/>
        </a:p>
      </dgm:t>
    </dgm:pt>
    <dgm:pt modelId="{393E39C4-56B4-49A6-82DE-CED7303F149E}" type="sibTrans" cxnId="{391336B5-AD24-4FCB-890E-704AA57EFFD1}">
      <dgm:prSet/>
      <dgm:spPr/>
      <dgm:t>
        <a:bodyPr/>
        <a:lstStyle/>
        <a:p>
          <a:endParaRPr lang="fr-FR"/>
        </a:p>
      </dgm:t>
    </dgm:pt>
    <dgm:pt modelId="{72A82ED8-087B-4F93-8E78-D9C9254759A7}" type="pres">
      <dgm:prSet presAssocID="{E1D6B495-7D83-49FE-8A8E-8B2FF6E673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D76C9D-A4F9-4A3B-A0C8-0D52EAF3D1AB}" type="pres">
      <dgm:prSet presAssocID="{94FD7B69-86BB-4CA3-9C4B-1D52DDBF3E45}" presName="composite" presStyleCnt="0"/>
      <dgm:spPr/>
    </dgm:pt>
    <dgm:pt modelId="{6998A598-F848-45C2-A8DB-C0A54607697E}" type="pres">
      <dgm:prSet presAssocID="{94FD7B69-86BB-4CA3-9C4B-1D52DDBF3E4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394324-CF8B-4DC7-867C-DC85227D9CA1}" type="pres">
      <dgm:prSet presAssocID="{94FD7B69-86BB-4CA3-9C4B-1D52DDBF3E4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195708-563E-4023-8280-050676561D7B}" type="pres">
      <dgm:prSet presAssocID="{55A1F519-6BD6-471A-AB6F-BAAFEF331574}" presName="sp" presStyleCnt="0"/>
      <dgm:spPr/>
    </dgm:pt>
    <dgm:pt modelId="{DAB5E218-1D0A-46A7-BD3C-CF981FF21311}" type="pres">
      <dgm:prSet presAssocID="{5E333B9A-0209-45E9-8DCE-0EB0094338E8}" presName="composite" presStyleCnt="0"/>
      <dgm:spPr/>
    </dgm:pt>
    <dgm:pt modelId="{1C12C813-8AFE-4744-89E6-B467DCE8CA11}" type="pres">
      <dgm:prSet presAssocID="{5E333B9A-0209-45E9-8DCE-0EB0094338E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25842C-FEE4-4941-8B64-C5B0AF6A0902}" type="pres">
      <dgm:prSet presAssocID="{5E333B9A-0209-45E9-8DCE-0EB0094338E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C1ADE5-7554-47C6-B243-48F308D78629}" srcId="{E1D6B495-7D83-49FE-8A8E-8B2FF6E67351}" destId="{94FD7B69-86BB-4CA3-9C4B-1D52DDBF3E45}" srcOrd="0" destOrd="0" parTransId="{432AF5C5-C632-408A-97FD-7A63CE7C60CF}" sibTransId="{55A1F519-6BD6-471A-AB6F-BAAFEF331574}"/>
    <dgm:cxn modelId="{04D6150D-54A4-4644-AE0D-7726A59E953E}" type="presOf" srcId="{CB81C754-E523-46F5-98DA-B87C7B697A43}" destId="{E725842C-FEE4-4941-8B64-C5B0AF6A0902}" srcOrd="0" destOrd="1" presId="urn:microsoft.com/office/officeart/2005/8/layout/chevron2"/>
    <dgm:cxn modelId="{CCC6E86C-90EE-4C47-8C03-ABF0480FC264}" type="presOf" srcId="{5E333B9A-0209-45E9-8DCE-0EB0094338E8}" destId="{1C12C813-8AFE-4744-89E6-B467DCE8CA11}" srcOrd="0" destOrd="0" presId="urn:microsoft.com/office/officeart/2005/8/layout/chevron2"/>
    <dgm:cxn modelId="{C9E24754-1CEF-4F5D-ABA8-9983945B62E5}" srcId="{E1D6B495-7D83-49FE-8A8E-8B2FF6E67351}" destId="{5E333B9A-0209-45E9-8DCE-0EB0094338E8}" srcOrd="1" destOrd="0" parTransId="{0C025C74-94B8-4EEF-B11D-08CF8E50B694}" sibTransId="{B374D907-D68C-4A61-B5AC-5FE0A0D108F7}"/>
    <dgm:cxn modelId="{3E66DD4E-FC95-4DE1-98BC-6FA8FAE866D8}" type="presOf" srcId="{94FD7B69-86BB-4CA3-9C4B-1D52DDBF3E45}" destId="{6998A598-F848-45C2-A8DB-C0A54607697E}" srcOrd="0" destOrd="0" presId="urn:microsoft.com/office/officeart/2005/8/layout/chevron2"/>
    <dgm:cxn modelId="{A17F7591-58B0-4637-A04D-A19ED92D0FFC}" type="presOf" srcId="{E1D6B495-7D83-49FE-8A8E-8B2FF6E67351}" destId="{72A82ED8-087B-4F93-8E78-D9C9254759A7}" srcOrd="0" destOrd="0" presId="urn:microsoft.com/office/officeart/2005/8/layout/chevron2"/>
    <dgm:cxn modelId="{18B5839C-0377-4C39-97B1-C9E49C4AD411}" type="presOf" srcId="{BF401601-2CC4-43AD-BDEA-0B8568FD999B}" destId="{8D394324-CF8B-4DC7-867C-DC85227D9CA1}" srcOrd="0" destOrd="0" presId="urn:microsoft.com/office/officeart/2005/8/layout/chevron2"/>
    <dgm:cxn modelId="{83C3AA24-44BE-4C7A-A00B-2A7DF0A77909}" srcId="{5E333B9A-0209-45E9-8DCE-0EB0094338E8}" destId="{5B865F01-4E3E-4785-80D3-FE771CA5B1E9}" srcOrd="0" destOrd="0" parTransId="{1FF65602-C291-4313-A4AE-7CDEBDD1A0DA}" sibTransId="{2036CD42-67EA-498D-B9FD-99C2BF4DFE50}"/>
    <dgm:cxn modelId="{6CDA73A8-60DD-47C9-9E7B-DE13C3BDA19C}" type="presOf" srcId="{5B865F01-4E3E-4785-80D3-FE771CA5B1E9}" destId="{E725842C-FEE4-4941-8B64-C5B0AF6A0902}" srcOrd="0" destOrd="0" presId="urn:microsoft.com/office/officeart/2005/8/layout/chevron2"/>
    <dgm:cxn modelId="{391336B5-AD24-4FCB-890E-704AA57EFFD1}" srcId="{94FD7B69-86BB-4CA3-9C4B-1D52DDBF3E45}" destId="{E09A9FD2-B606-496E-8D49-4F61A7E23A1E}" srcOrd="1" destOrd="0" parTransId="{AB9BD4B0-4FAD-408D-B9A6-F293844B72DD}" sibTransId="{393E39C4-56B4-49A6-82DE-CED7303F149E}"/>
    <dgm:cxn modelId="{FA926A6A-947C-49E1-969C-D82B873EF64C}" type="presOf" srcId="{E09A9FD2-B606-496E-8D49-4F61A7E23A1E}" destId="{8D394324-CF8B-4DC7-867C-DC85227D9CA1}" srcOrd="0" destOrd="1" presId="urn:microsoft.com/office/officeart/2005/8/layout/chevron2"/>
    <dgm:cxn modelId="{78DEF5C5-4321-407D-BB06-2497741F2162}" srcId="{94FD7B69-86BB-4CA3-9C4B-1D52DDBF3E45}" destId="{BF401601-2CC4-43AD-BDEA-0B8568FD999B}" srcOrd="0" destOrd="0" parTransId="{9EB730F3-6FBA-425E-91F7-E6EC8644BCB6}" sibTransId="{B0D9B9A7-D54A-499A-9800-8CD6E4B11D21}"/>
    <dgm:cxn modelId="{C125F8A5-BBCC-4390-B539-6C7E0485A45C}" srcId="{5E333B9A-0209-45E9-8DCE-0EB0094338E8}" destId="{CB81C754-E523-46F5-98DA-B87C7B697A43}" srcOrd="1" destOrd="0" parTransId="{CA3146DE-8B6F-4902-B10E-830C2C7D0C51}" sibTransId="{D27DD310-A0EE-4539-BA6F-2F6D211D3233}"/>
    <dgm:cxn modelId="{39AD786E-B3E0-4DCE-9B9A-6D7C12FF301A}" type="presParOf" srcId="{72A82ED8-087B-4F93-8E78-D9C9254759A7}" destId="{B6D76C9D-A4F9-4A3B-A0C8-0D52EAF3D1AB}" srcOrd="0" destOrd="0" presId="urn:microsoft.com/office/officeart/2005/8/layout/chevron2"/>
    <dgm:cxn modelId="{1D8713FD-B24E-470E-8786-409A12BB8895}" type="presParOf" srcId="{B6D76C9D-A4F9-4A3B-A0C8-0D52EAF3D1AB}" destId="{6998A598-F848-45C2-A8DB-C0A54607697E}" srcOrd="0" destOrd="0" presId="urn:microsoft.com/office/officeart/2005/8/layout/chevron2"/>
    <dgm:cxn modelId="{F9F04B83-9C11-4E2C-8964-9A73ACB89A26}" type="presParOf" srcId="{B6D76C9D-A4F9-4A3B-A0C8-0D52EAF3D1AB}" destId="{8D394324-CF8B-4DC7-867C-DC85227D9CA1}" srcOrd="1" destOrd="0" presId="urn:microsoft.com/office/officeart/2005/8/layout/chevron2"/>
    <dgm:cxn modelId="{E8E95339-5573-45D2-A509-1F662BE4B144}" type="presParOf" srcId="{72A82ED8-087B-4F93-8E78-D9C9254759A7}" destId="{D5195708-563E-4023-8280-050676561D7B}" srcOrd="1" destOrd="0" presId="urn:microsoft.com/office/officeart/2005/8/layout/chevron2"/>
    <dgm:cxn modelId="{8D5E165C-AAA9-4269-8345-397E7AAC2726}" type="presParOf" srcId="{72A82ED8-087B-4F93-8E78-D9C9254759A7}" destId="{DAB5E218-1D0A-46A7-BD3C-CF981FF21311}" srcOrd="2" destOrd="0" presId="urn:microsoft.com/office/officeart/2005/8/layout/chevron2"/>
    <dgm:cxn modelId="{4E13B1C1-010B-4336-98E2-41E054D9E9B4}" type="presParOf" srcId="{DAB5E218-1D0A-46A7-BD3C-CF981FF21311}" destId="{1C12C813-8AFE-4744-89E6-B467DCE8CA11}" srcOrd="0" destOrd="0" presId="urn:microsoft.com/office/officeart/2005/8/layout/chevron2"/>
    <dgm:cxn modelId="{745DAAB3-F5A5-44E3-90C2-F99677ECF639}" type="presParOf" srcId="{DAB5E218-1D0A-46A7-BD3C-CF981FF21311}" destId="{E725842C-FEE4-4941-8B64-C5B0AF6A09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D6B495-7D83-49FE-8A8E-8B2FF6E67351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4FD7B69-86BB-4CA3-9C4B-1D52DDBF3E45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Régularité 2019</a:t>
          </a:r>
          <a:endParaRPr lang="fr-FR" dirty="0"/>
        </a:p>
      </dgm:t>
    </dgm:pt>
    <dgm:pt modelId="{432AF5C5-C632-408A-97FD-7A63CE7C60CF}" type="parTrans" cxnId="{1BC1ADE5-7554-47C6-B243-48F308D78629}">
      <dgm:prSet/>
      <dgm:spPr/>
      <dgm:t>
        <a:bodyPr/>
        <a:lstStyle/>
        <a:p>
          <a:endParaRPr lang="fr-FR"/>
        </a:p>
      </dgm:t>
    </dgm:pt>
    <dgm:pt modelId="{55A1F519-6BD6-471A-AB6F-BAAFEF331574}" type="sibTrans" cxnId="{1BC1ADE5-7554-47C6-B243-48F308D78629}">
      <dgm:prSet/>
      <dgm:spPr/>
      <dgm:t>
        <a:bodyPr/>
        <a:lstStyle/>
        <a:p>
          <a:endParaRPr lang="fr-FR"/>
        </a:p>
      </dgm:t>
    </dgm:pt>
    <dgm:pt modelId="{BF401601-2CC4-43AD-BDEA-0B8568FD999B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92,7 % Trains à l’heure</a:t>
          </a:r>
          <a:endParaRPr lang="fr-FR" sz="1600" dirty="0">
            <a:solidFill>
              <a:srgbClr val="7030A0"/>
            </a:solidFill>
          </a:endParaRPr>
        </a:p>
      </dgm:t>
    </dgm:pt>
    <dgm:pt modelId="{9EB730F3-6FBA-425E-91F7-E6EC8644BCB6}" type="parTrans" cxnId="{78DEF5C5-4321-407D-BB06-2497741F2162}">
      <dgm:prSet/>
      <dgm:spPr/>
      <dgm:t>
        <a:bodyPr/>
        <a:lstStyle/>
        <a:p>
          <a:endParaRPr lang="fr-FR"/>
        </a:p>
      </dgm:t>
    </dgm:pt>
    <dgm:pt modelId="{B0D9B9A7-D54A-499A-9800-8CD6E4B11D21}" type="sibTrans" cxnId="{78DEF5C5-4321-407D-BB06-2497741F2162}">
      <dgm:prSet/>
      <dgm:spPr/>
      <dgm:t>
        <a:bodyPr/>
        <a:lstStyle/>
        <a:p>
          <a:endParaRPr lang="fr-FR"/>
        </a:p>
      </dgm:t>
    </dgm:pt>
    <dgm:pt modelId="{5E333B9A-0209-45E9-8DCE-0EB0094338E8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Régularité 2020 à fin sept</a:t>
          </a:r>
          <a:endParaRPr lang="fr-FR" dirty="0"/>
        </a:p>
      </dgm:t>
    </dgm:pt>
    <dgm:pt modelId="{0C025C74-94B8-4EEF-B11D-08CF8E50B694}" type="parTrans" cxnId="{C9E24754-1CEF-4F5D-ABA8-9983945B62E5}">
      <dgm:prSet/>
      <dgm:spPr/>
      <dgm:t>
        <a:bodyPr/>
        <a:lstStyle/>
        <a:p>
          <a:endParaRPr lang="fr-FR"/>
        </a:p>
      </dgm:t>
    </dgm:pt>
    <dgm:pt modelId="{B374D907-D68C-4A61-B5AC-5FE0A0D108F7}" type="sibTrans" cxnId="{C9E24754-1CEF-4F5D-ABA8-9983945B62E5}">
      <dgm:prSet/>
      <dgm:spPr/>
      <dgm:t>
        <a:bodyPr/>
        <a:lstStyle/>
        <a:p>
          <a:endParaRPr lang="fr-FR"/>
        </a:p>
      </dgm:t>
    </dgm:pt>
    <dgm:pt modelId="{5B865F01-4E3E-4785-80D3-FE771CA5B1E9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91,9 % trains à l’heure</a:t>
          </a:r>
          <a:endParaRPr lang="fr-FR" sz="1600" dirty="0">
            <a:solidFill>
              <a:srgbClr val="7030A0"/>
            </a:solidFill>
          </a:endParaRPr>
        </a:p>
      </dgm:t>
    </dgm:pt>
    <dgm:pt modelId="{1FF65602-C291-4313-A4AE-7CDEBDD1A0DA}" type="parTrans" cxnId="{83C3AA24-44BE-4C7A-A00B-2A7DF0A77909}">
      <dgm:prSet/>
      <dgm:spPr/>
      <dgm:t>
        <a:bodyPr/>
        <a:lstStyle/>
        <a:p>
          <a:endParaRPr lang="fr-FR"/>
        </a:p>
      </dgm:t>
    </dgm:pt>
    <dgm:pt modelId="{2036CD42-67EA-498D-B9FD-99C2BF4DFE50}" type="sibTrans" cxnId="{83C3AA24-44BE-4C7A-A00B-2A7DF0A77909}">
      <dgm:prSet/>
      <dgm:spPr/>
      <dgm:t>
        <a:bodyPr/>
        <a:lstStyle/>
        <a:p>
          <a:endParaRPr lang="fr-FR"/>
        </a:p>
      </dgm:t>
    </dgm:pt>
    <dgm:pt modelId="{32D53736-98F7-4459-B23B-0A62079513E4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Causes TER 2020 à fin sept </a:t>
          </a:r>
          <a:endParaRPr lang="fr-FR" dirty="0"/>
        </a:p>
      </dgm:t>
    </dgm:pt>
    <dgm:pt modelId="{E58A1A55-75F1-417E-AE6A-72F19D76CA18}" type="parTrans" cxnId="{E4789D7A-A060-4F4F-B938-8E53E1958CE4}">
      <dgm:prSet/>
      <dgm:spPr/>
      <dgm:t>
        <a:bodyPr/>
        <a:lstStyle/>
        <a:p>
          <a:endParaRPr lang="fr-FR"/>
        </a:p>
      </dgm:t>
    </dgm:pt>
    <dgm:pt modelId="{79449693-CBF4-451E-93FB-0BE5205A1EAD}" type="sibTrans" cxnId="{E4789D7A-A060-4F4F-B938-8E53E1958CE4}">
      <dgm:prSet/>
      <dgm:spPr/>
      <dgm:t>
        <a:bodyPr/>
        <a:lstStyle/>
        <a:p>
          <a:endParaRPr lang="fr-FR"/>
        </a:p>
      </dgm:t>
    </dgm:pt>
    <dgm:pt modelId="{D8CCAA25-E208-478C-B1D2-F85B317214B2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1,8 % de trains irréguliers cause TER</a:t>
          </a:r>
          <a:endParaRPr lang="fr-FR" sz="1600" dirty="0">
            <a:solidFill>
              <a:srgbClr val="7030A0"/>
            </a:solidFill>
          </a:endParaRPr>
        </a:p>
      </dgm:t>
    </dgm:pt>
    <dgm:pt modelId="{98A80DC9-70C2-44D7-81EE-68C7CC761D62}" type="parTrans" cxnId="{8BDD3DC6-F2C3-473F-8A02-25E7B6EB5049}">
      <dgm:prSet/>
      <dgm:spPr/>
      <dgm:t>
        <a:bodyPr/>
        <a:lstStyle/>
        <a:p>
          <a:endParaRPr lang="fr-FR"/>
        </a:p>
      </dgm:t>
    </dgm:pt>
    <dgm:pt modelId="{45356FE4-02F5-4ADB-B9D2-01191ED5B28F}" type="sibTrans" cxnId="{8BDD3DC6-F2C3-473F-8A02-25E7B6EB5049}">
      <dgm:prSet/>
      <dgm:spPr/>
      <dgm:t>
        <a:bodyPr/>
        <a:lstStyle/>
        <a:p>
          <a:endParaRPr lang="fr-FR"/>
        </a:p>
      </dgm:t>
    </dgm:pt>
    <dgm:pt modelId="{98122558-3C5E-4C5F-B80C-B65B56ED0212}">
      <dgm:prSet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1,6 % Taux de suppression</a:t>
          </a:r>
          <a:endParaRPr lang="fr-FR" sz="1600" dirty="0">
            <a:solidFill>
              <a:schemeClr val="tx1"/>
            </a:solidFill>
          </a:endParaRPr>
        </a:p>
      </dgm:t>
    </dgm:pt>
    <dgm:pt modelId="{159B6D09-EC00-45FC-A614-ACD617D5B39A}" type="parTrans" cxnId="{3BC13078-A7A2-413A-8873-3728E1A75EC4}">
      <dgm:prSet/>
      <dgm:spPr/>
      <dgm:t>
        <a:bodyPr/>
        <a:lstStyle/>
        <a:p>
          <a:endParaRPr lang="fr-FR"/>
        </a:p>
      </dgm:t>
    </dgm:pt>
    <dgm:pt modelId="{E79CE893-4DF1-4279-9F88-48AF238C94CD}" type="sibTrans" cxnId="{3BC13078-A7A2-413A-8873-3728E1A75EC4}">
      <dgm:prSet/>
      <dgm:spPr/>
      <dgm:t>
        <a:bodyPr/>
        <a:lstStyle/>
        <a:p>
          <a:endParaRPr lang="fr-FR"/>
        </a:p>
      </dgm:t>
    </dgm:pt>
    <dgm:pt modelId="{6BEFC950-7C94-4FB9-A6D0-D033FE1B0183}">
      <dgm:prSet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1,9 % Taux de suppression</a:t>
          </a:r>
          <a:endParaRPr lang="fr-FR" sz="1600" dirty="0">
            <a:solidFill>
              <a:schemeClr val="tx1"/>
            </a:solidFill>
          </a:endParaRPr>
        </a:p>
      </dgm:t>
    </dgm:pt>
    <dgm:pt modelId="{773E78B8-BC32-4101-B4CD-F8B816888F0B}" type="parTrans" cxnId="{128AB06B-85EE-40EF-8FCD-E90CE32395B8}">
      <dgm:prSet/>
      <dgm:spPr/>
      <dgm:t>
        <a:bodyPr/>
        <a:lstStyle/>
        <a:p>
          <a:endParaRPr lang="fr-FR"/>
        </a:p>
      </dgm:t>
    </dgm:pt>
    <dgm:pt modelId="{9B0B2558-874E-492F-AD96-EBC779AD15DF}" type="sibTrans" cxnId="{128AB06B-85EE-40EF-8FCD-E90CE32395B8}">
      <dgm:prSet/>
      <dgm:spPr/>
      <dgm:t>
        <a:bodyPr/>
        <a:lstStyle/>
        <a:p>
          <a:endParaRPr lang="fr-FR"/>
        </a:p>
      </dgm:t>
    </dgm:pt>
    <dgm:pt modelId="{43BCCEB5-EAD5-4669-929D-83B31E8C32F6}">
      <dgm:prSet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0,7 % de trains supprimés cause TER</a:t>
          </a:r>
          <a:endParaRPr lang="fr-FR" sz="1600" dirty="0">
            <a:solidFill>
              <a:schemeClr val="tx1"/>
            </a:solidFill>
          </a:endParaRPr>
        </a:p>
      </dgm:t>
    </dgm:pt>
    <dgm:pt modelId="{A112194F-511D-4D2B-BB12-312DCD570784}" type="parTrans" cxnId="{2A007324-47EC-48AB-A26A-C3470EC4C28F}">
      <dgm:prSet/>
      <dgm:spPr/>
      <dgm:t>
        <a:bodyPr/>
        <a:lstStyle/>
        <a:p>
          <a:endParaRPr lang="fr-FR"/>
        </a:p>
      </dgm:t>
    </dgm:pt>
    <dgm:pt modelId="{CEE64018-88F0-47D2-BD25-0F5762C02414}" type="sibTrans" cxnId="{2A007324-47EC-48AB-A26A-C3470EC4C28F}">
      <dgm:prSet/>
      <dgm:spPr/>
      <dgm:t>
        <a:bodyPr/>
        <a:lstStyle/>
        <a:p>
          <a:endParaRPr lang="fr-FR"/>
        </a:p>
      </dgm:t>
    </dgm:pt>
    <dgm:pt modelId="{72A82ED8-087B-4F93-8E78-D9C9254759A7}" type="pres">
      <dgm:prSet presAssocID="{E1D6B495-7D83-49FE-8A8E-8B2FF6E673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D76C9D-A4F9-4A3B-A0C8-0D52EAF3D1AB}" type="pres">
      <dgm:prSet presAssocID="{94FD7B69-86BB-4CA3-9C4B-1D52DDBF3E45}" presName="composite" presStyleCnt="0"/>
      <dgm:spPr/>
    </dgm:pt>
    <dgm:pt modelId="{6998A598-F848-45C2-A8DB-C0A54607697E}" type="pres">
      <dgm:prSet presAssocID="{94FD7B69-86BB-4CA3-9C4B-1D52DDBF3E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394324-CF8B-4DC7-867C-DC85227D9CA1}" type="pres">
      <dgm:prSet presAssocID="{94FD7B69-86BB-4CA3-9C4B-1D52DDBF3E45}" presName="descendantText" presStyleLbl="alignAcc1" presStyleIdx="0" presStyleCnt="3" custLinFactNeighborX="0" custLinFactNeighborY="-77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195708-563E-4023-8280-050676561D7B}" type="pres">
      <dgm:prSet presAssocID="{55A1F519-6BD6-471A-AB6F-BAAFEF331574}" presName="sp" presStyleCnt="0"/>
      <dgm:spPr/>
    </dgm:pt>
    <dgm:pt modelId="{DAB5E218-1D0A-46A7-BD3C-CF981FF21311}" type="pres">
      <dgm:prSet presAssocID="{5E333B9A-0209-45E9-8DCE-0EB0094338E8}" presName="composite" presStyleCnt="0"/>
      <dgm:spPr/>
    </dgm:pt>
    <dgm:pt modelId="{1C12C813-8AFE-4744-89E6-B467DCE8CA11}" type="pres">
      <dgm:prSet presAssocID="{5E333B9A-0209-45E9-8DCE-0EB0094338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25842C-FEE4-4941-8B64-C5B0AF6A0902}" type="pres">
      <dgm:prSet presAssocID="{5E333B9A-0209-45E9-8DCE-0EB0094338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611213-1021-4A0B-9A60-27652E50836F}" type="pres">
      <dgm:prSet presAssocID="{B374D907-D68C-4A61-B5AC-5FE0A0D108F7}" presName="sp" presStyleCnt="0"/>
      <dgm:spPr/>
    </dgm:pt>
    <dgm:pt modelId="{104B0277-5677-40AD-9102-C91223867A31}" type="pres">
      <dgm:prSet presAssocID="{32D53736-98F7-4459-B23B-0A62079513E4}" presName="composite" presStyleCnt="0"/>
      <dgm:spPr/>
    </dgm:pt>
    <dgm:pt modelId="{28DB9423-041D-4491-B573-A172B8B33727}" type="pres">
      <dgm:prSet presAssocID="{32D53736-98F7-4459-B23B-0A62079513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208E51-7149-4DD1-AB93-3C8111502BBC}" type="pres">
      <dgm:prSet presAssocID="{32D53736-98F7-4459-B23B-0A62079513E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0166B59-DD9B-4618-AF0F-B14CBB6EEC44}" type="presOf" srcId="{D8CCAA25-E208-478C-B1D2-F85B317214B2}" destId="{BA208E51-7149-4DD1-AB93-3C8111502BBC}" srcOrd="0" destOrd="0" presId="urn:microsoft.com/office/officeart/2005/8/layout/chevron2"/>
    <dgm:cxn modelId="{07EE29BC-966B-49BC-94E2-E0656CEA8CFB}" type="presOf" srcId="{5B865F01-4E3E-4785-80D3-FE771CA5B1E9}" destId="{E725842C-FEE4-4941-8B64-C5B0AF6A0902}" srcOrd="0" destOrd="0" presId="urn:microsoft.com/office/officeart/2005/8/layout/chevron2"/>
    <dgm:cxn modelId="{8E9BFFF6-5BB2-420F-9D73-2BC1D41CC7E8}" type="presOf" srcId="{32D53736-98F7-4459-B23B-0A62079513E4}" destId="{28DB9423-041D-4491-B573-A172B8B33727}" srcOrd="0" destOrd="0" presId="urn:microsoft.com/office/officeart/2005/8/layout/chevron2"/>
    <dgm:cxn modelId="{7B4D8D0B-A825-4F9E-9AA1-36F82B4F9D19}" type="presOf" srcId="{94FD7B69-86BB-4CA3-9C4B-1D52DDBF3E45}" destId="{6998A598-F848-45C2-A8DB-C0A54607697E}" srcOrd="0" destOrd="0" presId="urn:microsoft.com/office/officeart/2005/8/layout/chevron2"/>
    <dgm:cxn modelId="{DF5FF2B2-3CCC-4E6F-A23B-61EB09771BCB}" type="presOf" srcId="{98122558-3C5E-4C5F-B80C-B65B56ED0212}" destId="{8D394324-CF8B-4DC7-867C-DC85227D9CA1}" srcOrd="0" destOrd="1" presId="urn:microsoft.com/office/officeart/2005/8/layout/chevron2"/>
    <dgm:cxn modelId="{01F00283-D74A-472A-A85A-E0CAA3A8E8B5}" type="presOf" srcId="{5E333B9A-0209-45E9-8DCE-0EB0094338E8}" destId="{1C12C813-8AFE-4744-89E6-B467DCE8CA11}" srcOrd="0" destOrd="0" presId="urn:microsoft.com/office/officeart/2005/8/layout/chevron2"/>
    <dgm:cxn modelId="{85D5EFC1-F71A-42FF-85F5-149DB30AE23C}" type="presOf" srcId="{6BEFC950-7C94-4FB9-A6D0-D033FE1B0183}" destId="{E725842C-FEE4-4941-8B64-C5B0AF6A0902}" srcOrd="0" destOrd="1" presId="urn:microsoft.com/office/officeart/2005/8/layout/chevron2"/>
    <dgm:cxn modelId="{C9E24754-1CEF-4F5D-ABA8-9983945B62E5}" srcId="{E1D6B495-7D83-49FE-8A8E-8B2FF6E67351}" destId="{5E333B9A-0209-45E9-8DCE-0EB0094338E8}" srcOrd="1" destOrd="0" parTransId="{0C025C74-94B8-4EEF-B11D-08CF8E50B694}" sibTransId="{B374D907-D68C-4A61-B5AC-5FE0A0D108F7}"/>
    <dgm:cxn modelId="{8BDD3DC6-F2C3-473F-8A02-25E7B6EB5049}" srcId="{32D53736-98F7-4459-B23B-0A62079513E4}" destId="{D8CCAA25-E208-478C-B1D2-F85B317214B2}" srcOrd="0" destOrd="0" parTransId="{98A80DC9-70C2-44D7-81EE-68C7CC761D62}" sibTransId="{45356FE4-02F5-4ADB-B9D2-01191ED5B28F}"/>
    <dgm:cxn modelId="{2A007324-47EC-48AB-A26A-C3470EC4C28F}" srcId="{32D53736-98F7-4459-B23B-0A62079513E4}" destId="{43BCCEB5-EAD5-4669-929D-83B31E8C32F6}" srcOrd="1" destOrd="0" parTransId="{A112194F-511D-4D2B-BB12-312DCD570784}" sibTransId="{CEE64018-88F0-47D2-BD25-0F5762C02414}"/>
    <dgm:cxn modelId="{128AB06B-85EE-40EF-8FCD-E90CE32395B8}" srcId="{5E333B9A-0209-45E9-8DCE-0EB0094338E8}" destId="{6BEFC950-7C94-4FB9-A6D0-D033FE1B0183}" srcOrd="1" destOrd="0" parTransId="{773E78B8-BC32-4101-B4CD-F8B816888F0B}" sibTransId="{9B0B2558-874E-492F-AD96-EBC779AD15DF}"/>
    <dgm:cxn modelId="{1BC1ADE5-7554-47C6-B243-48F308D78629}" srcId="{E1D6B495-7D83-49FE-8A8E-8B2FF6E67351}" destId="{94FD7B69-86BB-4CA3-9C4B-1D52DDBF3E45}" srcOrd="0" destOrd="0" parTransId="{432AF5C5-C632-408A-97FD-7A63CE7C60CF}" sibTransId="{55A1F519-6BD6-471A-AB6F-BAAFEF331574}"/>
    <dgm:cxn modelId="{3BC13078-A7A2-413A-8873-3728E1A75EC4}" srcId="{94FD7B69-86BB-4CA3-9C4B-1D52DDBF3E45}" destId="{98122558-3C5E-4C5F-B80C-B65B56ED0212}" srcOrd="1" destOrd="0" parTransId="{159B6D09-EC00-45FC-A614-ACD617D5B39A}" sibTransId="{E79CE893-4DF1-4279-9F88-48AF238C94CD}"/>
    <dgm:cxn modelId="{2D891B60-31AA-424E-8D61-DB721184D0C7}" type="presOf" srcId="{43BCCEB5-EAD5-4669-929D-83B31E8C32F6}" destId="{BA208E51-7149-4DD1-AB93-3C8111502BBC}" srcOrd="0" destOrd="1" presId="urn:microsoft.com/office/officeart/2005/8/layout/chevron2"/>
    <dgm:cxn modelId="{2E8DCA0F-B4C2-456F-AD05-31315DD85278}" type="presOf" srcId="{BF401601-2CC4-43AD-BDEA-0B8568FD999B}" destId="{8D394324-CF8B-4DC7-867C-DC85227D9CA1}" srcOrd="0" destOrd="0" presId="urn:microsoft.com/office/officeart/2005/8/layout/chevron2"/>
    <dgm:cxn modelId="{78DEF5C5-4321-407D-BB06-2497741F2162}" srcId="{94FD7B69-86BB-4CA3-9C4B-1D52DDBF3E45}" destId="{BF401601-2CC4-43AD-BDEA-0B8568FD999B}" srcOrd="0" destOrd="0" parTransId="{9EB730F3-6FBA-425E-91F7-E6EC8644BCB6}" sibTransId="{B0D9B9A7-D54A-499A-9800-8CD6E4B11D21}"/>
    <dgm:cxn modelId="{83B70EBA-0154-4122-82AE-6478FB992738}" type="presOf" srcId="{E1D6B495-7D83-49FE-8A8E-8B2FF6E67351}" destId="{72A82ED8-087B-4F93-8E78-D9C9254759A7}" srcOrd="0" destOrd="0" presId="urn:microsoft.com/office/officeart/2005/8/layout/chevron2"/>
    <dgm:cxn modelId="{83C3AA24-44BE-4C7A-A00B-2A7DF0A77909}" srcId="{5E333B9A-0209-45E9-8DCE-0EB0094338E8}" destId="{5B865F01-4E3E-4785-80D3-FE771CA5B1E9}" srcOrd="0" destOrd="0" parTransId="{1FF65602-C291-4313-A4AE-7CDEBDD1A0DA}" sibTransId="{2036CD42-67EA-498D-B9FD-99C2BF4DFE50}"/>
    <dgm:cxn modelId="{E4789D7A-A060-4F4F-B938-8E53E1958CE4}" srcId="{E1D6B495-7D83-49FE-8A8E-8B2FF6E67351}" destId="{32D53736-98F7-4459-B23B-0A62079513E4}" srcOrd="2" destOrd="0" parTransId="{E58A1A55-75F1-417E-AE6A-72F19D76CA18}" sibTransId="{79449693-CBF4-451E-93FB-0BE5205A1EAD}"/>
    <dgm:cxn modelId="{1372C4D4-CB38-413B-B843-EAB1B7890C37}" type="presParOf" srcId="{72A82ED8-087B-4F93-8E78-D9C9254759A7}" destId="{B6D76C9D-A4F9-4A3B-A0C8-0D52EAF3D1AB}" srcOrd="0" destOrd="0" presId="urn:microsoft.com/office/officeart/2005/8/layout/chevron2"/>
    <dgm:cxn modelId="{3297A414-2D3E-466D-9AB5-C28D7D258D8E}" type="presParOf" srcId="{B6D76C9D-A4F9-4A3B-A0C8-0D52EAF3D1AB}" destId="{6998A598-F848-45C2-A8DB-C0A54607697E}" srcOrd="0" destOrd="0" presId="urn:microsoft.com/office/officeart/2005/8/layout/chevron2"/>
    <dgm:cxn modelId="{F87D4755-BD43-4D93-9552-4D93AD909A27}" type="presParOf" srcId="{B6D76C9D-A4F9-4A3B-A0C8-0D52EAF3D1AB}" destId="{8D394324-CF8B-4DC7-867C-DC85227D9CA1}" srcOrd="1" destOrd="0" presId="urn:microsoft.com/office/officeart/2005/8/layout/chevron2"/>
    <dgm:cxn modelId="{C3392CB6-040B-4698-9FC3-32A8F1739F62}" type="presParOf" srcId="{72A82ED8-087B-4F93-8E78-D9C9254759A7}" destId="{D5195708-563E-4023-8280-050676561D7B}" srcOrd="1" destOrd="0" presId="urn:microsoft.com/office/officeart/2005/8/layout/chevron2"/>
    <dgm:cxn modelId="{8ED52078-1063-4A87-BD36-B9BE416E7094}" type="presParOf" srcId="{72A82ED8-087B-4F93-8E78-D9C9254759A7}" destId="{DAB5E218-1D0A-46A7-BD3C-CF981FF21311}" srcOrd="2" destOrd="0" presId="urn:microsoft.com/office/officeart/2005/8/layout/chevron2"/>
    <dgm:cxn modelId="{17495E5E-41DA-4F9A-9D34-CCA6AA38A213}" type="presParOf" srcId="{DAB5E218-1D0A-46A7-BD3C-CF981FF21311}" destId="{1C12C813-8AFE-4744-89E6-B467DCE8CA11}" srcOrd="0" destOrd="0" presId="urn:microsoft.com/office/officeart/2005/8/layout/chevron2"/>
    <dgm:cxn modelId="{B6F286F4-03F3-4535-97F2-3334FCDCA3EB}" type="presParOf" srcId="{DAB5E218-1D0A-46A7-BD3C-CF981FF21311}" destId="{E725842C-FEE4-4941-8B64-C5B0AF6A0902}" srcOrd="1" destOrd="0" presId="urn:microsoft.com/office/officeart/2005/8/layout/chevron2"/>
    <dgm:cxn modelId="{E677C0DB-1CD2-4FCD-948F-E16B356C3F19}" type="presParOf" srcId="{72A82ED8-087B-4F93-8E78-D9C9254759A7}" destId="{A5611213-1021-4A0B-9A60-27652E50836F}" srcOrd="3" destOrd="0" presId="urn:microsoft.com/office/officeart/2005/8/layout/chevron2"/>
    <dgm:cxn modelId="{76105627-3A39-4B64-B03E-246569277591}" type="presParOf" srcId="{72A82ED8-087B-4F93-8E78-D9C9254759A7}" destId="{104B0277-5677-40AD-9102-C91223867A31}" srcOrd="4" destOrd="0" presId="urn:microsoft.com/office/officeart/2005/8/layout/chevron2"/>
    <dgm:cxn modelId="{9C4CD5E9-E678-4A2E-82BE-8D9A3A84F7DC}" type="presParOf" srcId="{104B0277-5677-40AD-9102-C91223867A31}" destId="{28DB9423-041D-4491-B573-A172B8B33727}" srcOrd="0" destOrd="0" presId="urn:microsoft.com/office/officeart/2005/8/layout/chevron2"/>
    <dgm:cxn modelId="{722F73D3-88DA-412E-9ECC-EB39B6489157}" type="presParOf" srcId="{104B0277-5677-40AD-9102-C91223867A31}" destId="{BA208E51-7149-4DD1-AB93-3C8111502B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D6B495-7D83-49FE-8A8E-8B2FF6E67351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4FD7B69-86BB-4CA3-9C4B-1D52DDBF3E45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Régularité 2019</a:t>
          </a:r>
          <a:endParaRPr lang="fr-FR" dirty="0"/>
        </a:p>
      </dgm:t>
    </dgm:pt>
    <dgm:pt modelId="{432AF5C5-C632-408A-97FD-7A63CE7C60CF}" type="parTrans" cxnId="{1BC1ADE5-7554-47C6-B243-48F308D78629}">
      <dgm:prSet/>
      <dgm:spPr/>
      <dgm:t>
        <a:bodyPr/>
        <a:lstStyle/>
        <a:p>
          <a:endParaRPr lang="fr-FR"/>
        </a:p>
      </dgm:t>
    </dgm:pt>
    <dgm:pt modelId="{55A1F519-6BD6-471A-AB6F-BAAFEF331574}" type="sibTrans" cxnId="{1BC1ADE5-7554-47C6-B243-48F308D78629}">
      <dgm:prSet/>
      <dgm:spPr/>
      <dgm:t>
        <a:bodyPr/>
        <a:lstStyle/>
        <a:p>
          <a:endParaRPr lang="fr-FR"/>
        </a:p>
      </dgm:t>
    </dgm:pt>
    <dgm:pt modelId="{BF401601-2CC4-43AD-BDEA-0B8568FD999B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79,3 % trains à l’heure</a:t>
          </a:r>
          <a:endParaRPr lang="fr-FR" sz="1600" dirty="0">
            <a:solidFill>
              <a:srgbClr val="7030A0"/>
            </a:solidFill>
          </a:endParaRPr>
        </a:p>
      </dgm:t>
    </dgm:pt>
    <dgm:pt modelId="{9EB730F3-6FBA-425E-91F7-E6EC8644BCB6}" type="parTrans" cxnId="{78DEF5C5-4321-407D-BB06-2497741F2162}">
      <dgm:prSet/>
      <dgm:spPr/>
      <dgm:t>
        <a:bodyPr/>
        <a:lstStyle/>
        <a:p>
          <a:endParaRPr lang="fr-FR"/>
        </a:p>
      </dgm:t>
    </dgm:pt>
    <dgm:pt modelId="{B0D9B9A7-D54A-499A-9800-8CD6E4B11D21}" type="sibTrans" cxnId="{78DEF5C5-4321-407D-BB06-2497741F2162}">
      <dgm:prSet/>
      <dgm:spPr/>
      <dgm:t>
        <a:bodyPr/>
        <a:lstStyle/>
        <a:p>
          <a:endParaRPr lang="fr-FR"/>
        </a:p>
      </dgm:t>
    </dgm:pt>
    <dgm:pt modelId="{5E333B9A-0209-45E9-8DCE-0EB0094338E8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Régularité 2020 à fin sept</a:t>
          </a:r>
          <a:endParaRPr lang="fr-FR" dirty="0"/>
        </a:p>
      </dgm:t>
    </dgm:pt>
    <dgm:pt modelId="{0C025C74-94B8-4EEF-B11D-08CF8E50B694}" type="parTrans" cxnId="{C9E24754-1CEF-4F5D-ABA8-9983945B62E5}">
      <dgm:prSet/>
      <dgm:spPr/>
      <dgm:t>
        <a:bodyPr/>
        <a:lstStyle/>
        <a:p>
          <a:endParaRPr lang="fr-FR"/>
        </a:p>
      </dgm:t>
    </dgm:pt>
    <dgm:pt modelId="{B374D907-D68C-4A61-B5AC-5FE0A0D108F7}" type="sibTrans" cxnId="{C9E24754-1CEF-4F5D-ABA8-9983945B62E5}">
      <dgm:prSet/>
      <dgm:spPr/>
      <dgm:t>
        <a:bodyPr/>
        <a:lstStyle/>
        <a:p>
          <a:endParaRPr lang="fr-FR"/>
        </a:p>
      </dgm:t>
    </dgm:pt>
    <dgm:pt modelId="{5B865F01-4E3E-4785-80D3-FE771CA5B1E9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86,5 % trains à l’heure</a:t>
          </a:r>
          <a:endParaRPr lang="fr-FR" sz="1600" dirty="0">
            <a:solidFill>
              <a:srgbClr val="7030A0"/>
            </a:solidFill>
          </a:endParaRPr>
        </a:p>
      </dgm:t>
    </dgm:pt>
    <dgm:pt modelId="{1FF65602-C291-4313-A4AE-7CDEBDD1A0DA}" type="parTrans" cxnId="{83C3AA24-44BE-4C7A-A00B-2A7DF0A77909}">
      <dgm:prSet/>
      <dgm:spPr/>
      <dgm:t>
        <a:bodyPr/>
        <a:lstStyle/>
        <a:p>
          <a:endParaRPr lang="fr-FR"/>
        </a:p>
      </dgm:t>
    </dgm:pt>
    <dgm:pt modelId="{2036CD42-67EA-498D-B9FD-99C2BF4DFE50}" type="sibTrans" cxnId="{83C3AA24-44BE-4C7A-A00B-2A7DF0A77909}">
      <dgm:prSet/>
      <dgm:spPr/>
      <dgm:t>
        <a:bodyPr/>
        <a:lstStyle/>
        <a:p>
          <a:endParaRPr lang="fr-FR"/>
        </a:p>
      </dgm:t>
    </dgm:pt>
    <dgm:pt modelId="{98122558-3C5E-4C5F-B80C-B65B56ED0212}">
      <dgm:prSet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1,22 % Taux de suppression</a:t>
          </a:r>
          <a:endParaRPr lang="fr-FR" sz="1600" dirty="0">
            <a:solidFill>
              <a:schemeClr val="tx1"/>
            </a:solidFill>
          </a:endParaRPr>
        </a:p>
      </dgm:t>
    </dgm:pt>
    <dgm:pt modelId="{159B6D09-EC00-45FC-A614-ACD617D5B39A}" type="parTrans" cxnId="{3BC13078-A7A2-413A-8873-3728E1A75EC4}">
      <dgm:prSet/>
      <dgm:spPr/>
      <dgm:t>
        <a:bodyPr/>
        <a:lstStyle/>
        <a:p>
          <a:endParaRPr lang="fr-FR"/>
        </a:p>
      </dgm:t>
    </dgm:pt>
    <dgm:pt modelId="{E79CE893-4DF1-4279-9F88-48AF238C94CD}" type="sibTrans" cxnId="{3BC13078-A7A2-413A-8873-3728E1A75EC4}">
      <dgm:prSet/>
      <dgm:spPr/>
      <dgm:t>
        <a:bodyPr/>
        <a:lstStyle/>
        <a:p>
          <a:endParaRPr lang="fr-FR"/>
        </a:p>
      </dgm:t>
    </dgm:pt>
    <dgm:pt modelId="{6BEFC950-7C94-4FB9-A6D0-D033FE1B0183}">
      <dgm:prSet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0,86 % Taux de suppression</a:t>
          </a:r>
          <a:endParaRPr lang="fr-FR" sz="1600" dirty="0">
            <a:solidFill>
              <a:schemeClr val="tx1"/>
            </a:solidFill>
          </a:endParaRPr>
        </a:p>
      </dgm:t>
    </dgm:pt>
    <dgm:pt modelId="{773E78B8-BC32-4101-B4CD-F8B816888F0B}" type="parTrans" cxnId="{128AB06B-85EE-40EF-8FCD-E90CE32395B8}">
      <dgm:prSet/>
      <dgm:spPr/>
      <dgm:t>
        <a:bodyPr/>
        <a:lstStyle/>
        <a:p>
          <a:endParaRPr lang="fr-FR"/>
        </a:p>
      </dgm:t>
    </dgm:pt>
    <dgm:pt modelId="{9B0B2558-874E-492F-AD96-EBC779AD15DF}" type="sibTrans" cxnId="{128AB06B-85EE-40EF-8FCD-E90CE32395B8}">
      <dgm:prSet/>
      <dgm:spPr/>
      <dgm:t>
        <a:bodyPr/>
        <a:lstStyle/>
        <a:p>
          <a:endParaRPr lang="fr-FR"/>
        </a:p>
      </dgm:t>
    </dgm:pt>
    <dgm:pt modelId="{72A82ED8-087B-4F93-8E78-D9C9254759A7}" type="pres">
      <dgm:prSet presAssocID="{E1D6B495-7D83-49FE-8A8E-8B2FF6E673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D76C9D-A4F9-4A3B-A0C8-0D52EAF3D1AB}" type="pres">
      <dgm:prSet presAssocID="{94FD7B69-86BB-4CA3-9C4B-1D52DDBF3E45}" presName="composite" presStyleCnt="0"/>
      <dgm:spPr/>
    </dgm:pt>
    <dgm:pt modelId="{6998A598-F848-45C2-A8DB-C0A54607697E}" type="pres">
      <dgm:prSet presAssocID="{94FD7B69-86BB-4CA3-9C4B-1D52DDBF3E4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394324-CF8B-4DC7-867C-DC85227D9CA1}" type="pres">
      <dgm:prSet presAssocID="{94FD7B69-86BB-4CA3-9C4B-1D52DDBF3E45}" presName="descendantText" presStyleLbl="alignAcc1" presStyleIdx="0" presStyleCnt="2" custLinFactNeighborX="0" custLinFactNeighborY="-77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195708-563E-4023-8280-050676561D7B}" type="pres">
      <dgm:prSet presAssocID="{55A1F519-6BD6-471A-AB6F-BAAFEF331574}" presName="sp" presStyleCnt="0"/>
      <dgm:spPr/>
    </dgm:pt>
    <dgm:pt modelId="{DAB5E218-1D0A-46A7-BD3C-CF981FF21311}" type="pres">
      <dgm:prSet presAssocID="{5E333B9A-0209-45E9-8DCE-0EB0094338E8}" presName="composite" presStyleCnt="0"/>
      <dgm:spPr/>
    </dgm:pt>
    <dgm:pt modelId="{1C12C813-8AFE-4744-89E6-B467DCE8CA11}" type="pres">
      <dgm:prSet presAssocID="{5E333B9A-0209-45E9-8DCE-0EB0094338E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25842C-FEE4-4941-8B64-C5B0AF6A0902}" type="pres">
      <dgm:prSet presAssocID="{5E333B9A-0209-45E9-8DCE-0EB0094338E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9AC76D-D543-4B06-9A01-952041B2382A}" type="presOf" srcId="{6BEFC950-7C94-4FB9-A6D0-D033FE1B0183}" destId="{E725842C-FEE4-4941-8B64-C5B0AF6A0902}" srcOrd="0" destOrd="1" presId="urn:microsoft.com/office/officeart/2005/8/layout/chevron2"/>
    <dgm:cxn modelId="{1BC1ADE5-7554-47C6-B243-48F308D78629}" srcId="{E1D6B495-7D83-49FE-8A8E-8B2FF6E67351}" destId="{94FD7B69-86BB-4CA3-9C4B-1D52DDBF3E45}" srcOrd="0" destOrd="0" parTransId="{432AF5C5-C632-408A-97FD-7A63CE7C60CF}" sibTransId="{55A1F519-6BD6-471A-AB6F-BAAFEF331574}"/>
    <dgm:cxn modelId="{90DC658D-4C16-4096-BA05-6B801639FDD1}" type="presOf" srcId="{E1D6B495-7D83-49FE-8A8E-8B2FF6E67351}" destId="{72A82ED8-087B-4F93-8E78-D9C9254759A7}" srcOrd="0" destOrd="0" presId="urn:microsoft.com/office/officeart/2005/8/layout/chevron2"/>
    <dgm:cxn modelId="{C9E24754-1CEF-4F5D-ABA8-9983945B62E5}" srcId="{E1D6B495-7D83-49FE-8A8E-8B2FF6E67351}" destId="{5E333B9A-0209-45E9-8DCE-0EB0094338E8}" srcOrd="1" destOrd="0" parTransId="{0C025C74-94B8-4EEF-B11D-08CF8E50B694}" sibTransId="{B374D907-D68C-4A61-B5AC-5FE0A0D108F7}"/>
    <dgm:cxn modelId="{88761BD6-9430-4823-A24D-0B20C7B3F74B}" type="presOf" srcId="{94FD7B69-86BB-4CA3-9C4B-1D52DDBF3E45}" destId="{6998A598-F848-45C2-A8DB-C0A54607697E}" srcOrd="0" destOrd="0" presId="urn:microsoft.com/office/officeart/2005/8/layout/chevron2"/>
    <dgm:cxn modelId="{78DEF5C5-4321-407D-BB06-2497741F2162}" srcId="{94FD7B69-86BB-4CA3-9C4B-1D52DDBF3E45}" destId="{BF401601-2CC4-43AD-BDEA-0B8568FD999B}" srcOrd="0" destOrd="0" parTransId="{9EB730F3-6FBA-425E-91F7-E6EC8644BCB6}" sibTransId="{B0D9B9A7-D54A-499A-9800-8CD6E4B11D21}"/>
    <dgm:cxn modelId="{3BC13078-A7A2-413A-8873-3728E1A75EC4}" srcId="{94FD7B69-86BB-4CA3-9C4B-1D52DDBF3E45}" destId="{98122558-3C5E-4C5F-B80C-B65B56ED0212}" srcOrd="1" destOrd="0" parTransId="{159B6D09-EC00-45FC-A614-ACD617D5B39A}" sibTransId="{E79CE893-4DF1-4279-9F88-48AF238C94CD}"/>
    <dgm:cxn modelId="{83C3AA24-44BE-4C7A-A00B-2A7DF0A77909}" srcId="{5E333B9A-0209-45E9-8DCE-0EB0094338E8}" destId="{5B865F01-4E3E-4785-80D3-FE771CA5B1E9}" srcOrd="0" destOrd="0" parTransId="{1FF65602-C291-4313-A4AE-7CDEBDD1A0DA}" sibTransId="{2036CD42-67EA-498D-B9FD-99C2BF4DFE50}"/>
    <dgm:cxn modelId="{D62299C2-E2A4-4C34-8773-A780A19C2E6E}" type="presOf" srcId="{98122558-3C5E-4C5F-B80C-B65B56ED0212}" destId="{8D394324-CF8B-4DC7-867C-DC85227D9CA1}" srcOrd="0" destOrd="1" presId="urn:microsoft.com/office/officeart/2005/8/layout/chevron2"/>
    <dgm:cxn modelId="{62F4227B-A1DE-482F-B099-9766BE1B7422}" type="presOf" srcId="{BF401601-2CC4-43AD-BDEA-0B8568FD999B}" destId="{8D394324-CF8B-4DC7-867C-DC85227D9CA1}" srcOrd="0" destOrd="0" presId="urn:microsoft.com/office/officeart/2005/8/layout/chevron2"/>
    <dgm:cxn modelId="{128AB06B-85EE-40EF-8FCD-E90CE32395B8}" srcId="{5E333B9A-0209-45E9-8DCE-0EB0094338E8}" destId="{6BEFC950-7C94-4FB9-A6D0-D033FE1B0183}" srcOrd="1" destOrd="0" parTransId="{773E78B8-BC32-4101-B4CD-F8B816888F0B}" sibTransId="{9B0B2558-874E-492F-AD96-EBC779AD15DF}"/>
    <dgm:cxn modelId="{B902A21D-9458-4F98-8EB9-54C1DFBA4B70}" type="presOf" srcId="{5E333B9A-0209-45E9-8DCE-0EB0094338E8}" destId="{1C12C813-8AFE-4744-89E6-B467DCE8CA11}" srcOrd="0" destOrd="0" presId="urn:microsoft.com/office/officeart/2005/8/layout/chevron2"/>
    <dgm:cxn modelId="{25E592E3-C859-4A5B-8FF5-7E6E7815E904}" type="presOf" srcId="{5B865F01-4E3E-4785-80D3-FE771CA5B1E9}" destId="{E725842C-FEE4-4941-8B64-C5B0AF6A0902}" srcOrd="0" destOrd="0" presId="urn:microsoft.com/office/officeart/2005/8/layout/chevron2"/>
    <dgm:cxn modelId="{4AC88788-E600-49DF-94A6-0DEA20538572}" type="presParOf" srcId="{72A82ED8-087B-4F93-8E78-D9C9254759A7}" destId="{B6D76C9D-A4F9-4A3B-A0C8-0D52EAF3D1AB}" srcOrd="0" destOrd="0" presId="urn:microsoft.com/office/officeart/2005/8/layout/chevron2"/>
    <dgm:cxn modelId="{3770358B-2D83-4ED4-B142-CAC4272F1BB9}" type="presParOf" srcId="{B6D76C9D-A4F9-4A3B-A0C8-0D52EAF3D1AB}" destId="{6998A598-F848-45C2-A8DB-C0A54607697E}" srcOrd="0" destOrd="0" presId="urn:microsoft.com/office/officeart/2005/8/layout/chevron2"/>
    <dgm:cxn modelId="{A8F6B450-7844-4F73-99B2-D73E566453F8}" type="presParOf" srcId="{B6D76C9D-A4F9-4A3B-A0C8-0D52EAF3D1AB}" destId="{8D394324-CF8B-4DC7-867C-DC85227D9CA1}" srcOrd="1" destOrd="0" presId="urn:microsoft.com/office/officeart/2005/8/layout/chevron2"/>
    <dgm:cxn modelId="{7922BEB9-E0DD-4B4A-9728-2F729950A73B}" type="presParOf" srcId="{72A82ED8-087B-4F93-8E78-D9C9254759A7}" destId="{D5195708-563E-4023-8280-050676561D7B}" srcOrd="1" destOrd="0" presId="urn:microsoft.com/office/officeart/2005/8/layout/chevron2"/>
    <dgm:cxn modelId="{EDCC13F9-BB7B-4C6F-BB74-36C9F8A9B1C6}" type="presParOf" srcId="{72A82ED8-087B-4F93-8E78-D9C9254759A7}" destId="{DAB5E218-1D0A-46A7-BD3C-CF981FF21311}" srcOrd="2" destOrd="0" presId="urn:microsoft.com/office/officeart/2005/8/layout/chevron2"/>
    <dgm:cxn modelId="{5201A527-5551-4622-B2BD-F5C3CD4126E5}" type="presParOf" srcId="{DAB5E218-1D0A-46A7-BD3C-CF981FF21311}" destId="{1C12C813-8AFE-4744-89E6-B467DCE8CA11}" srcOrd="0" destOrd="0" presId="urn:microsoft.com/office/officeart/2005/8/layout/chevron2"/>
    <dgm:cxn modelId="{36A15BA4-1851-451A-AD08-BAD8107CE271}" type="presParOf" srcId="{DAB5E218-1D0A-46A7-BD3C-CF981FF21311}" destId="{E725842C-FEE4-4941-8B64-C5B0AF6A09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BAD587-67C7-44D5-BAEB-28F8E38F5D1E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F9369260-BD60-4012-87A2-381FF9CC8415}">
      <dgm:prSet phldrT="[Texte]"/>
      <dgm:spPr/>
      <dgm:t>
        <a:bodyPr/>
        <a:lstStyle/>
        <a:p>
          <a:r>
            <a:rPr lang="fr-FR" dirty="0" smtClean="0"/>
            <a:t>Occasionnels</a:t>
          </a:r>
          <a:endParaRPr lang="fr-FR" dirty="0"/>
        </a:p>
      </dgm:t>
    </dgm:pt>
    <dgm:pt modelId="{B778B82A-B500-42E0-AA48-7E592097792C}" type="parTrans" cxnId="{77B1785A-4C59-4094-9CB6-86253A5A8A4A}">
      <dgm:prSet/>
      <dgm:spPr/>
      <dgm:t>
        <a:bodyPr/>
        <a:lstStyle/>
        <a:p>
          <a:endParaRPr lang="fr-FR"/>
        </a:p>
      </dgm:t>
    </dgm:pt>
    <dgm:pt modelId="{3C56F73C-0B08-432C-AB22-8D7D686C2846}" type="sibTrans" cxnId="{77B1785A-4C59-4094-9CB6-86253A5A8A4A}">
      <dgm:prSet/>
      <dgm:spPr/>
      <dgm:t>
        <a:bodyPr/>
        <a:lstStyle/>
        <a:p>
          <a:endParaRPr lang="fr-FR"/>
        </a:p>
      </dgm:t>
    </dgm:pt>
    <dgm:pt modelId="{642D628A-0400-473A-BBDE-82AB8335FA5B}">
      <dgm:prSet phldrT="[Texte]"/>
      <dgm:spPr/>
      <dgm:t>
        <a:bodyPr/>
        <a:lstStyle/>
        <a:p>
          <a:r>
            <a:rPr lang="fr-FR" dirty="0" smtClean="0"/>
            <a:t>Abonnés</a:t>
          </a:r>
          <a:endParaRPr lang="fr-FR" dirty="0"/>
        </a:p>
      </dgm:t>
    </dgm:pt>
    <dgm:pt modelId="{F56876BF-535E-48C4-A73F-EB3FFBCB092A}" type="parTrans" cxnId="{28C4D503-9B29-45AA-BD51-F1480176BDAE}">
      <dgm:prSet/>
      <dgm:spPr/>
      <dgm:t>
        <a:bodyPr/>
        <a:lstStyle/>
        <a:p>
          <a:endParaRPr lang="fr-FR"/>
        </a:p>
      </dgm:t>
    </dgm:pt>
    <dgm:pt modelId="{DF5F3894-265A-4148-A84A-BC25C466C000}" type="sibTrans" cxnId="{28C4D503-9B29-45AA-BD51-F1480176BDAE}">
      <dgm:prSet/>
      <dgm:spPr/>
      <dgm:t>
        <a:bodyPr/>
        <a:lstStyle/>
        <a:p>
          <a:endParaRPr lang="fr-FR"/>
        </a:p>
      </dgm:t>
    </dgm:pt>
    <dgm:pt modelId="{7E82CB5F-28B1-4758-A010-B5185BCFDCF0}" type="pres">
      <dgm:prSet presAssocID="{46BAD587-67C7-44D5-BAEB-28F8E38F5D1E}" presName="diagram" presStyleCnt="0">
        <dgm:presLayoutVars>
          <dgm:dir/>
          <dgm:animLvl val="lvl"/>
          <dgm:resizeHandles val="exact"/>
        </dgm:presLayoutVars>
      </dgm:prSet>
      <dgm:spPr/>
    </dgm:pt>
    <dgm:pt modelId="{9F6E2F7D-D90D-407F-9C87-C64BFC13D64A}" type="pres">
      <dgm:prSet presAssocID="{F9369260-BD60-4012-87A2-381FF9CC8415}" presName="compNode" presStyleCnt="0"/>
      <dgm:spPr/>
    </dgm:pt>
    <dgm:pt modelId="{FF829A40-182B-4172-9304-13DBAB06BB92}" type="pres">
      <dgm:prSet presAssocID="{F9369260-BD60-4012-87A2-381FF9CC8415}" presName="childRect" presStyleLbl="bgAcc1" presStyleIdx="0" presStyleCnt="2" custLinFactNeighborY="-122">
        <dgm:presLayoutVars>
          <dgm:bulletEnabled val="1"/>
        </dgm:presLayoutVars>
      </dgm:prSet>
      <dgm:spPr/>
    </dgm:pt>
    <dgm:pt modelId="{611B33AD-88F7-4AEA-961A-D9E77FDA654B}" type="pres">
      <dgm:prSet presAssocID="{F9369260-BD60-4012-87A2-381FF9CC841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46E50B-9F62-4CED-BD9F-8A4EAD14A137}" type="pres">
      <dgm:prSet presAssocID="{F9369260-BD60-4012-87A2-381FF9CC8415}" presName="parentRect" presStyleLbl="alignNode1" presStyleIdx="0" presStyleCnt="2"/>
      <dgm:spPr/>
      <dgm:t>
        <a:bodyPr/>
        <a:lstStyle/>
        <a:p>
          <a:endParaRPr lang="fr-FR"/>
        </a:p>
      </dgm:t>
    </dgm:pt>
    <dgm:pt modelId="{295922B0-1983-425B-8F39-563FDAEA0866}" type="pres">
      <dgm:prSet presAssocID="{F9369260-BD60-4012-87A2-381FF9CC8415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3041E93-A2E5-4A39-8E24-123E17D2FFE4}" type="pres">
      <dgm:prSet presAssocID="{3C56F73C-0B08-432C-AB22-8D7D686C284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7EECC2E-37F4-421B-A7C1-F290758A79CF}" type="pres">
      <dgm:prSet presAssocID="{642D628A-0400-473A-BBDE-82AB8335FA5B}" presName="compNode" presStyleCnt="0"/>
      <dgm:spPr/>
    </dgm:pt>
    <dgm:pt modelId="{26CFDD4B-748C-4A3C-B93F-243F35E12F6C}" type="pres">
      <dgm:prSet presAssocID="{642D628A-0400-473A-BBDE-82AB8335FA5B}" presName="childRect" presStyleLbl="bgAcc1" presStyleIdx="1" presStyleCnt="2">
        <dgm:presLayoutVars>
          <dgm:bulletEnabled val="1"/>
        </dgm:presLayoutVars>
      </dgm:prSet>
      <dgm:spPr/>
    </dgm:pt>
    <dgm:pt modelId="{64239007-ECE1-402B-BC70-804954751409}" type="pres">
      <dgm:prSet presAssocID="{642D628A-0400-473A-BBDE-82AB8335FA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5CF7C9-1590-4E67-AAC5-247E2EA03893}" type="pres">
      <dgm:prSet presAssocID="{642D628A-0400-473A-BBDE-82AB8335FA5B}" presName="parentRect" presStyleLbl="alignNode1" presStyleIdx="1" presStyleCnt="2"/>
      <dgm:spPr/>
      <dgm:t>
        <a:bodyPr/>
        <a:lstStyle/>
        <a:p>
          <a:endParaRPr lang="fr-FR"/>
        </a:p>
      </dgm:t>
    </dgm:pt>
    <dgm:pt modelId="{5C3CC06C-DA07-40B5-B90C-63194777873E}" type="pres">
      <dgm:prSet presAssocID="{642D628A-0400-473A-BBDE-82AB8335FA5B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77B1785A-4C59-4094-9CB6-86253A5A8A4A}" srcId="{46BAD587-67C7-44D5-BAEB-28F8E38F5D1E}" destId="{F9369260-BD60-4012-87A2-381FF9CC8415}" srcOrd="0" destOrd="0" parTransId="{B778B82A-B500-42E0-AA48-7E592097792C}" sibTransId="{3C56F73C-0B08-432C-AB22-8D7D686C2846}"/>
    <dgm:cxn modelId="{47668D94-0AAF-4E52-A227-1F312ED7D6B9}" type="presOf" srcId="{F9369260-BD60-4012-87A2-381FF9CC8415}" destId="{5E46E50B-9F62-4CED-BD9F-8A4EAD14A137}" srcOrd="1" destOrd="0" presId="urn:microsoft.com/office/officeart/2005/8/layout/bList2"/>
    <dgm:cxn modelId="{0E530ABF-73EF-4604-B41C-A3B709391304}" type="presOf" srcId="{642D628A-0400-473A-BBDE-82AB8335FA5B}" destId="{64239007-ECE1-402B-BC70-804954751409}" srcOrd="0" destOrd="0" presId="urn:microsoft.com/office/officeart/2005/8/layout/bList2"/>
    <dgm:cxn modelId="{28C4D503-9B29-45AA-BD51-F1480176BDAE}" srcId="{46BAD587-67C7-44D5-BAEB-28F8E38F5D1E}" destId="{642D628A-0400-473A-BBDE-82AB8335FA5B}" srcOrd="1" destOrd="0" parTransId="{F56876BF-535E-48C4-A73F-EB3FFBCB092A}" sibTransId="{DF5F3894-265A-4148-A84A-BC25C466C000}"/>
    <dgm:cxn modelId="{E64749CD-B0DD-47F3-B930-32847D96E610}" type="presOf" srcId="{3C56F73C-0B08-432C-AB22-8D7D686C2846}" destId="{23041E93-A2E5-4A39-8E24-123E17D2FFE4}" srcOrd="0" destOrd="0" presId="urn:microsoft.com/office/officeart/2005/8/layout/bList2"/>
    <dgm:cxn modelId="{BBF9A506-31E5-479B-A1EE-322FE3462B38}" type="presOf" srcId="{642D628A-0400-473A-BBDE-82AB8335FA5B}" destId="{D85CF7C9-1590-4E67-AAC5-247E2EA03893}" srcOrd="1" destOrd="0" presId="urn:microsoft.com/office/officeart/2005/8/layout/bList2"/>
    <dgm:cxn modelId="{FF8263A9-48BF-48C9-AFF6-593C6F85D1A9}" type="presOf" srcId="{F9369260-BD60-4012-87A2-381FF9CC8415}" destId="{611B33AD-88F7-4AEA-961A-D9E77FDA654B}" srcOrd="0" destOrd="0" presId="urn:microsoft.com/office/officeart/2005/8/layout/bList2"/>
    <dgm:cxn modelId="{748BE206-570F-44CE-96BF-645FEBBB183D}" type="presOf" srcId="{46BAD587-67C7-44D5-BAEB-28F8E38F5D1E}" destId="{7E82CB5F-28B1-4758-A010-B5185BCFDCF0}" srcOrd="0" destOrd="0" presId="urn:microsoft.com/office/officeart/2005/8/layout/bList2"/>
    <dgm:cxn modelId="{A6B450F0-7C8A-4A9A-9DC1-CBCA7F5C8E41}" type="presParOf" srcId="{7E82CB5F-28B1-4758-A010-B5185BCFDCF0}" destId="{9F6E2F7D-D90D-407F-9C87-C64BFC13D64A}" srcOrd="0" destOrd="0" presId="urn:microsoft.com/office/officeart/2005/8/layout/bList2"/>
    <dgm:cxn modelId="{D3B54472-80A3-42F2-9C4B-4EB75E50CA3F}" type="presParOf" srcId="{9F6E2F7D-D90D-407F-9C87-C64BFC13D64A}" destId="{FF829A40-182B-4172-9304-13DBAB06BB92}" srcOrd="0" destOrd="0" presId="urn:microsoft.com/office/officeart/2005/8/layout/bList2"/>
    <dgm:cxn modelId="{D24290C7-FBF7-42C5-A39F-2E5FAAA83126}" type="presParOf" srcId="{9F6E2F7D-D90D-407F-9C87-C64BFC13D64A}" destId="{611B33AD-88F7-4AEA-961A-D9E77FDA654B}" srcOrd="1" destOrd="0" presId="urn:microsoft.com/office/officeart/2005/8/layout/bList2"/>
    <dgm:cxn modelId="{25F0FB97-CE1E-4C82-BA27-8BEE4D29C11F}" type="presParOf" srcId="{9F6E2F7D-D90D-407F-9C87-C64BFC13D64A}" destId="{5E46E50B-9F62-4CED-BD9F-8A4EAD14A137}" srcOrd="2" destOrd="0" presId="urn:microsoft.com/office/officeart/2005/8/layout/bList2"/>
    <dgm:cxn modelId="{A85C864C-B6DC-407D-A3CF-2A4A3F9956A7}" type="presParOf" srcId="{9F6E2F7D-D90D-407F-9C87-C64BFC13D64A}" destId="{295922B0-1983-425B-8F39-563FDAEA0866}" srcOrd="3" destOrd="0" presId="urn:microsoft.com/office/officeart/2005/8/layout/bList2"/>
    <dgm:cxn modelId="{EC19D238-168B-4FDA-88FB-F44DF9A3FCFC}" type="presParOf" srcId="{7E82CB5F-28B1-4758-A010-B5185BCFDCF0}" destId="{23041E93-A2E5-4A39-8E24-123E17D2FFE4}" srcOrd="1" destOrd="0" presId="urn:microsoft.com/office/officeart/2005/8/layout/bList2"/>
    <dgm:cxn modelId="{6194B6EF-0ECC-4A7C-9367-8C4FB011F857}" type="presParOf" srcId="{7E82CB5F-28B1-4758-A010-B5185BCFDCF0}" destId="{87EECC2E-37F4-421B-A7C1-F290758A79CF}" srcOrd="2" destOrd="0" presId="urn:microsoft.com/office/officeart/2005/8/layout/bList2"/>
    <dgm:cxn modelId="{A1F0C315-1B3D-4B27-AF50-AD871278E6D2}" type="presParOf" srcId="{87EECC2E-37F4-421B-A7C1-F290758A79CF}" destId="{26CFDD4B-748C-4A3C-B93F-243F35E12F6C}" srcOrd="0" destOrd="0" presId="urn:microsoft.com/office/officeart/2005/8/layout/bList2"/>
    <dgm:cxn modelId="{505C0F88-48B9-4F7C-ACF6-04F5B49FA147}" type="presParOf" srcId="{87EECC2E-37F4-421B-A7C1-F290758A79CF}" destId="{64239007-ECE1-402B-BC70-804954751409}" srcOrd="1" destOrd="0" presId="urn:microsoft.com/office/officeart/2005/8/layout/bList2"/>
    <dgm:cxn modelId="{A5B95CC1-93AE-41D3-A1E6-1E93865A4426}" type="presParOf" srcId="{87EECC2E-37F4-421B-A7C1-F290758A79CF}" destId="{D85CF7C9-1590-4E67-AAC5-247E2EA03893}" srcOrd="2" destOrd="0" presId="urn:microsoft.com/office/officeart/2005/8/layout/bList2"/>
    <dgm:cxn modelId="{6E771A93-B77F-45B5-BEC2-C2272E40E55A}" type="presParOf" srcId="{87EECC2E-37F4-421B-A7C1-F290758A79CF}" destId="{5C3CC06C-DA07-40B5-B90C-63194777873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3507"/>
          </a:xfrm>
          <a:prstGeom prst="rect">
            <a:avLst/>
          </a:prstGeom>
        </p:spPr>
        <p:txBody>
          <a:bodyPr vert="horz" lIns="94751" tIns="47375" rIns="94751" bIns="4737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8" y="3"/>
            <a:ext cx="3076363" cy="513507"/>
          </a:xfrm>
          <a:prstGeom prst="rect">
            <a:avLst/>
          </a:prstGeom>
        </p:spPr>
        <p:txBody>
          <a:bodyPr vert="horz" lIns="94751" tIns="47375" rIns="94751" bIns="47375" rtlCol="0"/>
          <a:lstStyle>
            <a:lvl1pPr algn="r">
              <a:defRPr sz="1200"/>
            </a:lvl1pPr>
          </a:lstStyle>
          <a:p>
            <a:fld id="{31226DDC-3E4B-477E-8377-51DB633F32C4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721110"/>
            <a:ext cx="3076363" cy="513507"/>
          </a:xfrm>
          <a:prstGeom prst="rect">
            <a:avLst/>
          </a:prstGeom>
        </p:spPr>
        <p:txBody>
          <a:bodyPr vert="horz" lIns="94751" tIns="47375" rIns="94751" bIns="4737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8" y="9721110"/>
            <a:ext cx="3076363" cy="513507"/>
          </a:xfrm>
          <a:prstGeom prst="rect">
            <a:avLst/>
          </a:prstGeom>
        </p:spPr>
        <p:txBody>
          <a:bodyPr vert="horz" lIns="94751" tIns="47375" rIns="94751" bIns="47375" rtlCol="0" anchor="b"/>
          <a:lstStyle>
            <a:lvl1pPr algn="r">
              <a:defRPr sz="1200"/>
            </a:lvl1pPr>
          </a:lstStyle>
          <a:p>
            <a:fld id="{F6CC192A-5DE0-4F08-BB19-8A11883AB48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38013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3507"/>
          </a:xfrm>
          <a:prstGeom prst="rect">
            <a:avLst/>
          </a:prstGeom>
        </p:spPr>
        <p:txBody>
          <a:bodyPr vert="horz" lIns="94751" tIns="47375" rIns="94751" bIns="4737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8" y="3"/>
            <a:ext cx="3076363" cy="513507"/>
          </a:xfrm>
          <a:prstGeom prst="rect">
            <a:avLst/>
          </a:prstGeom>
        </p:spPr>
        <p:txBody>
          <a:bodyPr vert="horz" lIns="94751" tIns="47375" rIns="94751" bIns="47375" rtlCol="0"/>
          <a:lstStyle>
            <a:lvl1pPr algn="r">
              <a:defRPr sz="1200"/>
            </a:lvl1pPr>
          </a:lstStyle>
          <a:p>
            <a:fld id="{A0B6CF1C-7B15-4CD7-8024-18CA0043FF69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81113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1" tIns="47375" rIns="94751" bIns="4737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925409"/>
            <a:ext cx="5679440" cy="4029879"/>
          </a:xfrm>
          <a:prstGeom prst="rect">
            <a:avLst/>
          </a:prstGeom>
        </p:spPr>
        <p:txBody>
          <a:bodyPr vert="horz" lIns="94751" tIns="47375" rIns="94751" bIns="47375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721110"/>
            <a:ext cx="3076363" cy="513507"/>
          </a:xfrm>
          <a:prstGeom prst="rect">
            <a:avLst/>
          </a:prstGeom>
        </p:spPr>
        <p:txBody>
          <a:bodyPr vert="horz" lIns="94751" tIns="47375" rIns="94751" bIns="4737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8" y="9721110"/>
            <a:ext cx="3076363" cy="513507"/>
          </a:xfrm>
          <a:prstGeom prst="rect">
            <a:avLst/>
          </a:prstGeom>
        </p:spPr>
        <p:txBody>
          <a:bodyPr vert="horz" lIns="94751" tIns="47375" rIns="94751" bIns="47375" rtlCol="0" anchor="b"/>
          <a:lstStyle>
            <a:lvl1pPr algn="r">
              <a:defRPr sz="1200"/>
            </a:lvl1pPr>
          </a:lstStyle>
          <a:p>
            <a:fld id="{6F6A9ADC-A43D-4398-92AF-C4009A3E0B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58353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25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855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01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03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139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5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920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403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65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4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548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3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95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38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28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60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31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757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25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6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A9ADC-A43D-4398-92AF-C4009A3E0BF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08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" y="0"/>
            <a:ext cx="12192000" cy="68597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06" y="5359400"/>
            <a:ext cx="2634861" cy="1116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028667" y="5429250"/>
            <a:ext cx="220358" cy="92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6"/>
          <a:stretch/>
        </p:blipFill>
        <p:spPr>
          <a:xfrm>
            <a:off x="7707104" y="5257800"/>
            <a:ext cx="3769434" cy="1603544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4423-96CA-419A-A028-461620875978}" type="datetime1">
              <a:rPr lang="fr-FR" smtClean="0"/>
              <a:t>06/11/2020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0831904" y="6372225"/>
            <a:ext cx="619174" cy="365125"/>
          </a:xfrm>
          <a:solidFill>
            <a:schemeClr val="bg1"/>
          </a:solidFill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6B43024B-33F5-4BA4-B15D-A76B64F887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23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5288" y="90766"/>
            <a:ext cx="2835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0" dirty="0">
                <a:solidFill>
                  <a:srgbClr val="C00000"/>
                </a:solidFill>
              </a:rPr>
              <a:t>Comité de </a:t>
            </a:r>
            <a:r>
              <a:rPr lang="fr-FR" sz="1400" baseline="0" dirty="0" smtClean="0">
                <a:solidFill>
                  <a:srgbClr val="C00000"/>
                </a:solidFill>
              </a:rPr>
              <a:t>lignes TER 15 et 15U </a:t>
            </a:r>
            <a:endParaRPr lang="fr-FR" sz="1400" baseline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7B81-BEFE-465D-BCB4-EDD04ECEA62B}" type="datetime1">
              <a:rPr lang="fr-FR" smtClean="0"/>
              <a:t>06/11/2020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0831904" y="6372225"/>
            <a:ext cx="619174" cy="365125"/>
          </a:xfrm>
          <a:solidFill>
            <a:schemeClr val="bg1"/>
          </a:solidFill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6B43024B-33F5-4BA4-B15D-A76B64F887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32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0F64-AFDF-4C93-8D6E-436DBA37C072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115288" y="90766"/>
            <a:ext cx="2835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0" dirty="0">
                <a:solidFill>
                  <a:srgbClr val="C00000"/>
                </a:solidFill>
              </a:rPr>
              <a:t>Comité de </a:t>
            </a:r>
            <a:r>
              <a:rPr lang="fr-FR" sz="1400" baseline="0" dirty="0" smtClean="0">
                <a:solidFill>
                  <a:srgbClr val="C00000"/>
                </a:solidFill>
              </a:rPr>
              <a:t>lignes TER 15 et 15U </a:t>
            </a:r>
            <a:endParaRPr lang="fr-FR" sz="1400" baseline="0" dirty="0"/>
          </a:p>
        </p:txBody>
      </p:sp>
      <p:sp>
        <p:nvSpPr>
          <p:cNvPr id="11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0831904" y="6372225"/>
            <a:ext cx="619174" cy="365125"/>
          </a:xfrm>
          <a:solidFill>
            <a:schemeClr val="bg1"/>
          </a:solidFill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6B43024B-33F5-4BA4-B15D-A76B64F887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859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BDCF-4D49-4CC9-98B4-891289F7E3C2}" type="datetime1">
              <a:rPr lang="fr-FR" smtClean="0"/>
              <a:t>06/11/2020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15288" y="90766"/>
            <a:ext cx="2835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0" dirty="0">
                <a:solidFill>
                  <a:srgbClr val="C00000"/>
                </a:solidFill>
              </a:rPr>
              <a:t>Comité de </a:t>
            </a:r>
            <a:r>
              <a:rPr lang="fr-FR" sz="1400" baseline="0" dirty="0" smtClean="0">
                <a:solidFill>
                  <a:srgbClr val="C00000"/>
                </a:solidFill>
              </a:rPr>
              <a:t>lignes TER 15 et 15U </a:t>
            </a:r>
            <a:endParaRPr lang="fr-FR" sz="1400" baseline="0" dirty="0"/>
          </a:p>
        </p:txBody>
      </p:sp>
      <p:sp>
        <p:nvSpPr>
          <p:cNvPr id="12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0831904" y="6372225"/>
            <a:ext cx="619174" cy="365125"/>
          </a:xfrm>
          <a:solidFill>
            <a:schemeClr val="bg1"/>
          </a:solidFill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6B43024B-33F5-4BA4-B15D-A76B64F887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90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7BED-D46D-42B5-9609-496B09BDE3E0}" type="datetime1">
              <a:rPr lang="fr-FR" smtClean="0"/>
              <a:t>06/11/2020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15288" y="90766"/>
            <a:ext cx="2835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0" dirty="0">
                <a:solidFill>
                  <a:srgbClr val="C00000"/>
                </a:solidFill>
              </a:rPr>
              <a:t>Comité de </a:t>
            </a:r>
            <a:r>
              <a:rPr lang="fr-FR" sz="1400" baseline="0" dirty="0" smtClean="0">
                <a:solidFill>
                  <a:srgbClr val="C00000"/>
                </a:solidFill>
              </a:rPr>
              <a:t>lignes TER 15 et 15U </a:t>
            </a:r>
            <a:endParaRPr lang="fr-FR" sz="1400" baseline="0" dirty="0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0831904" y="6372225"/>
            <a:ext cx="619174" cy="365125"/>
          </a:xfrm>
          <a:solidFill>
            <a:schemeClr val="bg1"/>
          </a:solidFill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6B43024B-33F5-4BA4-B15D-A76B64F887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38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BDB0-8A81-48C6-902D-CCD4AEB82978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5288" y="90766"/>
            <a:ext cx="2835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0" dirty="0">
                <a:solidFill>
                  <a:srgbClr val="C00000"/>
                </a:solidFill>
              </a:rPr>
              <a:t>Comité de </a:t>
            </a:r>
            <a:r>
              <a:rPr lang="fr-FR" sz="1400" baseline="0" dirty="0" smtClean="0">
                <a:solidFill>
                  <a:srgbClr val="C00000"/>
                </a:solidFill>
              </a:rPr>
              <a:t>lignes TER 15 et 15U </a:t>
            </a:r>
            <a:endParaRPr lang="fr-FR" sz="1400" baseline="0" dirty="0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0831904" y="6372225"/>
            <a:ext cx="619174" cy="365125"/>
          </a:xfrm>
          <a:solidFill>
            <a:schemeClr val="bg1"/>
          </a:solidFill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6B43024B-33F5-4BA4-B15D-A76B64F887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39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5288" y="90766"/>
            <a:ext cx="2835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0" dirty="0">
                <a:solidFill>
                  <a:srgbClr val="C00000"/>
                </a:solidFill>
              </a:rPr>
              <a:t>Comité de </a:t>
            </a:r>
            <a:r>
              <a:rPr lang="fr-FR" sz="1400" baseline="0" dirty="0" smtClean="0">
                <a:solidFill>
                  <a:srgbClr val="C00000"/>
                </a:solidFill>
              </a:rPr>
              <a:t>lignes TER 15 et 15U </a:t>
            </a:r>
            <a:endParaRPr lang="fr-FR" sz="1400" baseline="0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0831904" y="6372225"/>
            <a:ext cx="619174" cy="365125"/>
          </a:xfrm>
          <a:solidFill>
            <a:schemeClr val="bg1"/>
          </a:solidFill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6B43024B-33F5-4BA4-B15D-A76B64F887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24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5288" y="90766"/>
            <a:ext cx="2835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0" dirty="0">
                <a:solidFill>
                  <a:srgbClr val="C00000"/>
                </a:solidFill>
              </a:rPr>
              <a:t>Comité de </a:t>
            </a:r>
            <a:r>
              <a:rPr lang="fr-FR" sz="1400" baseline="0" dirty="0" smtClean="0">
                <a:solidFill>
                  <a:srgbClr val="C00000"/>
                </a:solidFill>
              </a:rPr>
              <a:t>lignes TER 15 et 15U </a:t>
            </a:r>
            <a:endParaRPr lang="fr-FR" sz="1400" baseline="0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0831904" y="6372225"/>
            <a:ext cx="619174" cy="365125"/>
          </a:xfrm>
          <a:solidFill>
            <a:schemeClr val="bg1"/>
          </a:solidFill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6B43024B-33F5-4BA4-B15D-A76B64F887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75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5288" y="90766"/>
            <a:ext cx="2835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0" dirty="0">
                <a:solidFill>
                  <a:srgbClr val="C00000"/>
                </a:solidFill>
              </a:rPr>
              <a:t>Comité de </a:t>
            </a:r>
            <a:r>
              <a:rPr lang="fr-FR" sz="1400" baseline="0" dirty="0" smtClean="0">
                <a:solidFill>
                  <a:srgbClr val="C00000"/>
                </a:solidFill>
              </a:rPr>
              <a:t>lignes TER 15 et 15U </a:t>
            </a:r>
            <a:endParaRPr lang="fr-FR" sz="1400" baseline="0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0831904" y="6372225"/>
            <a:ext cx="619174" cy="365125"/>
          </a:xfrm>
          <a:solidFill>
            <a:schemeClr val="bg1"/>
          </a:solidFill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6B43024B-33F5-4BA4-B15D-A76B64F887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29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B5E8-E276-40E2-BCE3-40335759C5B4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024B-33F5-4BA4-B15D-A76B64F887F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-857"/>
            <a:ext cx="12190476" cy="6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9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777" r:id="rId5"/>
    <p:sldLayoutId id="2147483779" r:id="rId6"/>
    <p:sldLayoutId id="2147483675" r:id="rId7"/>
    <p:sldLayoutId id="2147483685" r:id="rId8"/>
    <p:sldLayoutId id="214748369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0.emf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Relationship Id="rId14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78656" y="5950542"/>
            <a:ext cx="40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Jeudi 5 novembre 2020</a:t>
            </a:r>
            <a:endParaRPr lang="fr-FR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521110" y="843063"/>
            <a:ext cx="11263349" cy="4584343"/>
            <a:chOff x="521110" y="843063"/>
            <a:chExt cx="11263349" cy="458434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110" y="843063"/>
              <a:ext cx="7843778" cy="458434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363164" y="3020602"/>
              <a:ext cx="3421295" cy="2406804"/>
            </a:xfrm>
            <a:prstGeom prst="rect">
              <a:avLst/>
            </a:prstGeom>
            <a:solidFill>
              <a:srgbClr val="DB9A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7016530" y="3826208"/>
            <a:ext cx="3466112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</a:t>
            </a:r>
            <a:r>
              <a:rPr lang="fr-FR" sz="1600" b="1" dirty="0" smtClean="0">
                <a:solidFill>
                  <a:schemeClr val="bg1"/>
                </a:solidFill>
              </a:rPr>
              <a:t>79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o</a:t>
            </a:r>
            <a:r>
              <a:rPr lang="fr-FR" sz="1600" b="1" dirty="0" smtClean="0">
                <a:solidFill>
                  <a:schemeClr val="bg1"/>
                </a:solidFill>
              </a:rPr>
              <a:t>u via Twitter #</a:t>
            </a:r>
            <a:r>
              <a:rPr lang="fr-FR" sz="1600" b="1" dirty="0" err="1" smtClean="0">
                <a:solidFill>
                  <a:schemeClr val="bg1"/>
                </a:solidFill>
              </a:rPr>
              <a:t>TERConcertations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83" y="4068037"/>
            <a:ext cx="652177" cy="65217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60" y="928941"/>
            <a:ext cx="711298" cy="12001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512" y="928941"/>
            <a:ext cx="701871" cy="11907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69724" y="2205872"/>
            <a:ext cx="141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Rochelle</a:t>
            </a:r>
          </a:p>
          <a:p>
            <a:r>
              <a:rPr lang="fr-FR" b="1" dirty="0" smtClean="0"/>
              <a:t>Bordeaux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366801" y="2205872"/>
            <a:ext cx="141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Rochelle</a:t>
            </a:r>
          </a:p>
          <a:p>
            <a:r>
              <a:rPr lang="fr-FR" b="1" dirty="0" smtClean="0"/>
              <a:t>Rochefort</a:t>
            </a:r>
          </a:p>
        </p:txBody>
      </p:sp>
    </p:spTree>
    <p:extLst>
      <p:ext uri="{BB962C8B-B14F-4D97-AF65-F5344CB8AC3E}">
        <p14:creationId xmlns:p14="http://schemas.microsoft.com/office/powerpoint/2010/main" val="23207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14235" y="274998"/>
            <a:ext cx="118765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OPTIM’TER, </a:t>
            </a:r>
            <a:r>
              <a:rPr lang="fr-FR" b="1" dirty="0" smtClean="0">
                <a:solidFill>
                  <a:srgbClr val="C00000"/>
                </a:solidFill>
              </a:rPr>
              <a:t>optimisation de l’offre TER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1655" y="2269066"/>
            <a:ext cx="7138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Une démarche en 3 temps : </a:t>
            </a:r>
            <a:r>
              <a:rPr lang="fr-FR" sz="2400" dirty="0" smtClean="0"/>
              <a:t>diagnostic / refonte / concertation</a:t>
            </a:r>
          </a:p>
          <a:p>
            <a:endParaRPr lang="fr-FR" sz="2400" b="1" dirty="0">
              <a:solidFill>
                <a:srgbClr val="C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Qui amène à de nouveaux horaires pour répondre aux attentes des usagers et des territoires…</a:t>
            </a:r>
          </a:p>
          <a:p>
            <a:r>
              <a:rPr lang="fr-FR" sz="2400" dirty="0" smtClean="0"/>
              <a:t>+ de trains, + fréquents, + </a:t>
            </a:r>
            <a:r>
              <a:rPr lang="fr-FR" sz="2400" dirty="0"/>
              <a:t>grande </a:t>
            </a:r>
            <a:r>
              <a:rPr lang="fr-FR" sz="2400" dirty="0" smtClean="0"/>
              <a:t>amplitude, + rapide,</a:t>
            </a:r>
          </a:p>
          <a:p>
            <a:r>
              <a:rPr lang="fr-FR" sz="2400" dirty="0" smtClean="0"/>
              <a:t>+ lisible, meilleur positionnement horaire</a:t>
            </a:r>
          </a:p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>
                <a:solidFill>
                  <a:srgbClr val="C00000"/>
                </a:solidFill>
              </a:rPr>
              <a:t>… tout en garantissant l’équilibre industriel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813" y="1777352"/>
            <a:ext cx="3344678" cy="459487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7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11099800" cy="1325562"/>
          </a:xfrm>
        </p:spPr>
        <p:txBody>
          <a:bodyPr>
            <a:normAutofit/>
          </a:bodyPr>
          <a:lstStyle/>
          <a:p>
            <a:r>
              <a:rPr lang="fr-FR" b="1" dirty="0" smtClean="0"/>
              <a:t>Quelques chiffres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9574" y="1399386"/>
            <a:ext cx="4628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C00000"/>
                </a:solidFill>
              </a:rPr>
              <a:t>Sur le réseau TER Nouvelle-Aquitaine</a:t>
            </a:r>
            <a:endParaRPr lang="fr-FR" sz="2200" b="1" dirty="0">
              <a:solidFill>
                <a:srgbClr val="C00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5355771" y="1441758"/>
            <a:ext cx="30145" cy="491459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7141" r="1201"/>
          <a:stretch/>
        </p:blipFill>
        <p:spPr>
          <a:xfrm>
            <a:off x="4750099" y="182285"/>
            <a:ext cx="1161584" cy="12594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t="10716"/>
          <a:stretch/>
        </p:blipFill>
        <p:spPr>
          <a:xfrm>
            <a:off x="227919" y="1049636"/>
            <a:ext cx="4600575" cy="530671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650167" y="1402983"/>
            <a:ext cx="5519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C00000"/>
                </a:solidFill>
              </a:rPr>
              <a:t>Sur vos lignes (comptages octobre 2019)</a:t>
            </a:r>
            <a:endParaRPr lang="fr-FR" sz="2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2297" y="1917889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200" b="1" u="sng" dirty="0"/>
              <a:t>L</a:t>
            </a:r>
            <a:r>
              <a:rPr lang="fr-FR" sz="2200" b="1" u="sng" dirty="0" smtClean="0"/>
              <a:t>igne 15 – La Rochelle – Bordeaux :</a:t>
            </a:r>
            <a:endParaRPr lang="fr-FR" sz="2200" b="1" u="sng" dirty="0"/>
          </a:p>
          <a:p>
            <a:pPr marL="342900" lvl="0" indent="-342900">
              <a:buFontTx/>
              <a:buChar char="-"/>
            </a:pPr>
            <a:r>
              <a:rPr lang="fr-FR" sz="2200" b="1" dirty="0" smtClean="0"/>
              <a:t>3881 </a:t>
            </a:r>
            <a:r>
              <a:rPr lang="fr-FR" sz="2200" b="1" dirty="0"/>
              <a:t>usagers/jour </a:t>
            </a:r>
            <a:r>
              <a:rPr lang="fr-FR" sz="2200" dirty="0"/>
              <a:t>en moyenne du lundi au vendredi</a:t>
            </a:r>
          </a:p>
          <a:p>
            <a:pPr marL="342900" lvl="0" indent="-342900">
              <a:buFontTx/>
              <a:buChar char="-"/>
            </a:pPr>
            <a:r>
              <a:rPr lang="fr-FR" sz="2200" b="1" dirty="0" smtClean="0"/>
              <a:t>147 usagers/train </a:t>
            </a:r>
            <a:r>
              <a:rPr lang="fr-FR" sz="2200" dirty="0"/>
              <a:t>en moyenne du lundi au vendredi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832297" y="3717564"/>
            <a:ext cx="60679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/>
              <a:t>L</a:t>
            </a:r>
            <a:r>
              <a:rPr lang="fr-FR" sz="2200" b="1" u="sng" dirty="0" smtClean="0"/>
              <a:t>igne 15U – La Rochelle-Rochefort :</a:t>
            </a:r>
          </a:p>
          <a:p>
            <a:pPr marL="342900" indent="-342900">
              <a:buFontTx/>
              <a:buChar char="-"/>
            </a:pPr>
            <a:r>
              <a:rPr lang="fr-FR" sz="2200" b="1" dirty="0" smtClean="0"/>
              <a:t>975 usagers/jour </a:t>
            </a:r>
            <a:r>
              <a:rPr lang="fr-FR" sz="2200" dirty="0" smtClean="0"/>
              <a:t>en moyenne du lundi au vendredi</a:t>
            </a:r>
          </a:p>
          <a:p>
            <a:pPr marL="342900" indent="-342900">
              <a:buFontTx/>
              <a:buChar char="-"/>
            </a:pPr>
            <a:r>
              <a:rPr lang="fr-FR" sz="2200" b="1" dirty="0" smtClean="0"/>
              <a:t>61 usagers/train </a:t>
            </a:r>
            <a:r>
              <a:rPr lang="fr-FR" sz="2200" dirty="0" smtClean="0"/>
              <a:t>en moyenne du lundi au vendredi</a:t>
            </a:r>
            <a:endParaRPr lang="fr-FR" sz="2200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8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180" y="116195"/>
            <a:ext cx="11100104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Qualité de service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5769386" y="1441758"/>
            <a:ext cx="30145" cy="491459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7141" r="1201"/>
          <a:stretch/>
        </p:blipFill>
        <p:spPr>
          <a:xfrm>
            <a:off x="5203666" y="161987"/>
            <a:ext cx="1161584" cy="125947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12</a:t>
            </a:fld>
            <a:endParaRPr lang="fr-FR" dirty="0"/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3592681595"/>
              </p:ext>
            </p:extLst>
          </p:nvPr>
        </p:nvGraphicFramePr>
        <p:xfrm>
          <a:off x="1777431" y="2076456"/>
          <a:ext cx="369993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1607659873"/>
              </p:ext>
            </p:extLst>
          </p:nvPr>
        </p:nvGraphicFramePr>
        <p:xfrm>
          <a:off x="6091551" y="2076456"/>
          <a:ext cx="4078992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69574" y="1399386"/>
            <a:ext cx="4628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C00000"/>
                </a:solidFill>
              </a:rPr>
              <a:t>Sur le réseau TER Nouvelle-Aquitaine</a:t>
            </a:r>
            <a:endParaRPr lang="fr-FR" sz="2200" b="1" dirty="0">
              <a:solidFill>
                <a:srgbClr val="C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911682" y="1386029"/>
            <a:ext cx="4920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C00000"/>
                </a:solidFill>
              </a:rPr>
              <a:t>Sur votre ligne </a:t>
            </a:r>
            <a:r>
              <a:rPr lang="fr-FR" sz="2200" b="1" dirty="0">
                <a:solidFill>
                  <a:srgbClr val="C00000"/>
                </a:solidFill>
              </a:rPr>
              <a:t>15 La </a:t>
            </a:r>
            <a:r>
              <a:rPr lang="fr-FR" sz="2200" b="1" dirty="0" smtClean="0">
                <a:solidFill>
                  <a:srgbClr val="C00000"/>
                </a:solidFill>
              </a:rPr>
              <a:t>Rochelle-Bordeaux</a:t>
            </a:r>
            <a:endParaRPr lang="fr-FR" sz="2200" b="1" dirty="0">
              <a:solidFill>
                <a:srgbClr val="C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267796" y="4688936"/>
            <a:ext cx="153592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Chiffres à relativiser compte tenu du contexte COVID-19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929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807919253"/>
              </p:ext>
            </p:extLst>
          </p:nvPr>
        </p:nvGraphicFramePr>
        <p:xfrm>
          <a:off x="6091551" y="2076456"/>
          <a:ext cx="4078992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180" y="116195"/>
            <a:ext cx="11100104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Qualité de service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5769386" y="1441758"/>
            <a:ext cx="30145" cy="491459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/>
          <a:srcRect l="7141" r="1201"/>
          <a:stretch/>
        </p:blipFill>
        <p:spPr>
          <a:xfrm>
            <a:off x="5203666" y="161987"/>
            <a:ext cx="1161584" cy="125947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1915596586"/>
              </p:ext>
            </p:extLst>
          </p:nvPr>
        </p:nvGraphicFramePr>
        <p:xfrm>
          <a:off x="1777431" y="2076456"/>
          <a:ext cx="369993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69574" y="1399386"/>
            <a:ext cx="4628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C00000"/>
                </a:solidFill>
              </a:rPr>
              <a:t>Sur le réseau TER Nouvelle-Aquitaine</a:t>
            </a:r>
            <a:endParaRPr lang="fr-FR" sz="2200" b="1" dirty="0">
              <a:solidFill>
                <a:srgbClr val="C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911682" y="1386029"/>
            <a:ext cx="5239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C00000"/>
                </a:solidFill>
              </a:rPr>
              <a:t>Sur votre ligne 15U La Rochelle-Rochefort</a:t>
            </a:r>
            <a:endParaRPr lang="fr-FR" sz="2200" b="1" dirty="0">
              <a:solidFill>
                <a:srgbClr val="C0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267796" y="4688936"/>
            <a:ext cx="153592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Chiffres à relativiser compte tenu du contexte COVID-19</a:t>
            </a:r>
            <a:endParaRPr lang="fr-FR" sz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9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180" y="116195"/>
            <a:ext cx="11100104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Qualité de service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l="7141" r="1201"/>
          <a:stretch/>
        </p:blipFill>
        <p:spPr>
          <a:xfrm>
            <a:off x="5203666" y="161987"/>
            <a:ext cx="1161584" cy="125947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20" name="Diagramme 19"/>
          <p:cNvGraphicFramePr/>
          <p:nvPr>
            <p:extLst/>
          </p:nvPr>
        </p:nvGraphicFramePr>
        <p:xfrm>
          <a:off x="1104737" y="1866391"/>
          <a:ext cx="369993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205501" y="1078104"/>
            <a:ext cx="4628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C00000"/>
                </a:solidFill>
              </a:rPr>
              <a:t>Ligne INTERCITÉS Nantes-Bordeaux</a:t>
            </a:r>
            <a:endParaRPr lang="fr-FR" sz="22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4458" y="1837446"/>
            <a:ext cx="5569342" cy="301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 années difficiles à comparer: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2019 nos trains réalisaient le trajet Bordeaux – Nantes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400" b="1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2020 nos trains sont temporairement limités à la portion Bordeaux - La </a:t>
            </a:r>
            <a:r>
              <a:rPr lang="fr-FR" sz="14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Rochelle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    pandémie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1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manière générale, la limitation à 60km/h au nord fragilisait beaucoup notre production.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5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180" y="116195"/>
            <a:ext cx="11100104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Fréquentation de la ligne</a:t>
            </a:r>
            <a:endParaRPr lang="fr-FR" dirty="0"/>
          </a:p>
        </p:txBody>
      </p:sp>
      <p:cxnSp>
        <p:nvCxnSpPr>
          <p:cNvPr id="18" name="Connecteur droit avec flèche 17"/>
          <p:cNvCxnSpPr>
            <a:stCxn id="21" idx="2"/>
          </p:cNvCxnSpPr>
          <p:nvPr/>
        </p:nvCxnSpPr>
        <p:spPr>
          <a:xfrm flipH="1">
            <a:off x="3451244" y="2898089"/>
            <a:ext cx="276206" cy="9119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667000" y="2067092"/>
            <a:ext cx="21209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Développement du trafic occasionnel + périurbain  </a:t>
            </a:r>
          </a:p>
        </p:txBody>
      </p:sp>
      <p:graphicFrame>
        <p:nvGraphicFramePr>
          <p:cNvPr id="23" name="Diagramme 22"/>
          <p:cNvGraphicFramePr/>
          <p:nvPr>
            <p:extLst/>
          </p:nvPr>
        </p:nvGraphicFramePr>
        <p:xfrm>
          <a:off x="7094552" y="1739892"/>
          <a:ext cx="4826514" cy="355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5" name="Connecteur droit 24"/>
          <p:cNvCxnSpPr/>
          <p:nvPr/>
        </p:nvCxnSpPr>
        <p:spPr>
          <a:xfrm>
            <a:off x="6783953" y="1441758"/>
            <a:ext cx="30145" cy="491459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/>
          <a:srcRect l="7141" r="1201"/>
          <a:stretch/>
        </p:blipFill>
        <p:spPr>
          <a:xfrm>
            <a:off x="6203161" y="228725"/>
            <a:ext cx="1161584" cy="1259473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7143379" y="2840547"/>
            <a:ext cx="2030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</a:rPr>
              <a:t>61 %</a:t>
            </a:r>
            <a:endParaRPr lang="fr-F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653969" y="2840547"/>
            <a:ext cx="2030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E05206"/>
                </a:solidFill>
              </a:rPr>
              <a:t>39%</a:t>
            </a:r>
            <a:endParaRPr lang="fr-FR" sz="4000" b="1" dirty="0">
              <a:solidFill>
                <a:srgbClr val="E05206"/>
              </a:solidFill>
            </a:endParaRPr>
          </a:p>
        </p:txBody>
      </p:sp>
      <p:graphicFrame>
        <p:nvGraphicFramePr>
          <p:cNvPr id="33" name="Graphique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293055"/>
              </p:ext>
            </p:extLst>
          </p:nvPr>
        </p:nvGraphicFramePr>
        <p:xfrm>
          <a:off x="393700" y="3042813"/>
          <a:ext cx="5916930" cy="352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9" name="Connecteur droit avec flèche 18"/>
          <p:cNvCxnSpPr/>
          <p:nvPr/>
        </p:nvCxnSpPr>
        <p:spPr>
          <a:xfrm flipH="1">
            <a:off x="5122506" y="2582325"/>
            <a:ext cx="533227" cy="17190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454150" y="2840547"/>
            <a:ext cx="1212850" cy="17060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93700" y="2308391"/>
            <a:ext cx="21209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Mouvement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916973" y="2206792"/>
            <a:ext cx="139365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Mouvement social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1" name="Titre 3"/>
          <p:cNvSpPr txBox="1">
            <a:spLocks/>
          </p:cNvSpPr>
          <p:nvPr/>
        </p:nvSpPr>
        <p:spPr>
          <a:xfrm>
            <a:off x="7143380" y="1267969"/>
            <a:ext cx="4250267" cy="654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b="1" dirty="0" smtClean="0">
                <a:solidFill>
                  <a:srgbClr val="C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Qui fréquente la ligne ?</a:t>
            </a:r>
          </a:p>
        </p:txBody>
      </p:sp>
      <p:sp>
        <p:nvSpPr>
          <p:cNvPr id="32" name="Titre 3"/>
          <p:cNvSpPr txBox="1">
            <a:spLocks/>
          </p:cNvSpPr>
          <p:nvPr/>
        </p:nvSpPr>
        <p:spPr>
          <a:xfrm>
            <a:off x="91135" y="1267969"/>
            <a:ext cx="6665420" cy="654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rgbClr val="C0000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Evolution de la fréquentation </a:t>
            </a:r>
            <a:r>
              <a:rPr lang="fr-FR" sz="1800" b="1" dirty="0">
                <a:solidFill>
                  <a:srgbClr val="C00000"/>
                </a:solidFill>
              </a:rPr>
              <a:t>La </a:t>
            </a:r>
            <a:r>
              <a:rPr lang="fr-FR" sz="1800" b="1" dirty="0" smtClean="0">
                <a:solidFill>
                  <a:srgbClr val="C00000"/>
                </a:solidFill>
              </a:rPr>
              <a:t>Rochelle-Bordeaux</a:t>
            </a:r>
            <a:endParaRPr lang="fr-FR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"/>
          <p:cNvGrpSpPr>
            <a:grpSpLocks noChangeAspect="1"/>
          </p:cNvGrpSpPr>
          <p:nvPr/>
        </p:nvGrpSpPr>
        <p:grpSpPr bwMode="auto">
          <a:xfrm>
            <a:off x="5487094" y="1581406"/>
            <a:ext cx="1628775" cy="4746625"/>
            <a:chOff x="3327" y="665"/>
            <a:chExt cx="1026" cy="2990"/>
          </a:xfrm>
        </p:grpSpPr>
        <p:sp>
          <p:nvSpPr>
            <p:cNvPr id="3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27" y="665"/>
              <a:ext cx="1026" cy="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" y="665"/>
              <a:ext cx="1031" cy="2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Travaux de voies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3" name="Accolade ouvrante 12"/>
          <p:cNvSpPr/>
          <p:nvPr/>
        </p:nvSpPr>
        <p:spPr>
          <a:xfrm>
            <a:off x="4846377" y="4840727"/>
            <a:ext cx="508254" cy="1350523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22" name="Titre 3"/>
          <p:cNvSpPr txBox="1">
            <a:spLocks/>
          </p:cNvSpPr>
          <p:nvPr/>
        </p:nvSpPr>
        <p:spPr>
          <a:xfrm>
            <a:off x="459709" y="1698672"/>
            <a:ext cx="5250978" cy="443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2400" b="1" u="sng" dirty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Ligne </a:t>
            </a:r>
            <a:r>
              <a:rPr lang="fr-FR" sz="2400" b="1" u="sng" dirty="0" smtClean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15 - La Rochelle &lt;&gt; Bordeaux</a:t>
            </a:r>
            <a:endParaRPr lang="fr-FR" sz="2400" b="1" u="sng" dirty="0">
              <a:solidFill>
                <a:srgbClr val="C0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067" y="5472391"/>
            <a:ext cx="3805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 de nuit sur une plage de 6h toute l’année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8111966" y="5080457"/>
            <a:ext cx="28956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accessibilité de la gare de Bordeaux</a:t>
            </a:r>
            <a:r>
              <a:rPr lang="fr-FR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travaux de </a:t>
            </a:r>
            <a:r>
              <a:rPr lang="fr-FR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nuit en 2021/2022.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Connecteur droit avec flèche 28"/>
          <p:cNvCxnSpPr>
            <a:stCxn id="10" idx="1"/>
          </p:cNvCxnSpPr>
          <p:nvPr/>
        </p:nvCxnSpPr>
        <p:spPr>
          <a:xfrm flipH="1">
            <a:off x="7167266" y="5587647"/>
            <a:ext cx="944700" cy="60360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975790" y="2788917"/>
            <a:ext cx="3624888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accessibilité de la gare de </a:t>
            </a:r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Rochelle-Ville</a:t>
            </a:r>
            <a:r>
              <a:rPr lang="fr-FR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mise en place d’une passerelle, en travaux de nuit toute l’année et nécessitant 2 opérations coup de poing de 16h les week-ends du </a:t>
            </a:r>
            <a:r>
              <a:rPr lang="fr-FR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5-6 juin et 12-13 juin 2021</a:t>
            </a:r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Connecteur droit avec flèche 32"/>
          <p:cNvCxnSpPr>
            <a:stCxn id="32" idx="1"/>
          </p:cNvCxnSpPr>
          <p:nvPr/>
        </p:nvCxnSpPr>
        <p:spPr>
          <a:xfrm flipH="1" flipV="1">
            <a:off x="7115869" y="1929610"/>
            <a:ext cx="859921" cy="17122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728888" y="1038392"/>
            <a:ext cx="36766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Réouverture de la ligne La Rochelle – La Roche-sur-Yon le 31/07/2021 </a:t>
            </a:r>
            <a:r>
              <a:rPr lang="fr-FR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l’issue de d’1an et 7mois de travaux, pour la modernisation complète de la ligne.</a:t>
            </a:r>
          </a:p>
        </p:txBody>
      </p:sp>
      <p:sp>
        <p:nvSpPr>
          <p:cNvPr id="53" name="Accolade ouvrante 52"/>
          <p:cNvSpPr/>
          <p:nvPr/>
        </p:nvSpPr>
        <p:spPr>
          <a:xfrm flipH="1">
            <a:off x="7123807" y="762746"/>
            <a:ext cx="378008" cy="1117448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55" name="Accolade ouvrante 54"/>
          <p:cNvSpPr/>
          <p:nvPr/>
        </p:nvSpPr>
        <p:spPr>
          <a:xfrm>
            <a:off x="4875064" y="1844754"/>
            <a:ext cx="479567" cy="2989735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88813" y="3126932"/>
            <a:ext cx="3805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Plage de maintenance </a:t>
            </a:r>
            <a:r>
              <a:rPr lang="fr-FR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4h </a:t>
            </a:r>
            <a:r>
              <a:rPr lang="fr-FR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pendant 8 semaines </a:t>
            </a:r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15/02 au 12/03 et du 27/09 au </a:t>
            </a:r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22/10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0492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Travaux de voies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5290571" y="1403291"/>
            <a:ext cx="1908175" cy="4959350"/>
            <a:chOff x="3333" y="788"/>
            <a:chExt cx="1202" cy="3124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33" y="788"/>
              <a:ext cx="1202" cy="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" y="788"/>
              <a:ext cx="1208" cy="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itre 3"/>
          <p:cNvSpPr txBox="1">
            <a:spLocks/>
          </p:cNvSpPr>
          <p:nvPr/>
        </p:nvSpPr>
        <p:spPr>
          <a:xfrm>
            <a:off x="459709" y="1698672"/>
            <a:ext cx="5250978" cy="443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2400" b="1" u="sng" dirty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Ligne </a:t>
            </a:r>
            <a:r>
              <a:rPr lang="fr-FR" sz="2400" b="1" u="sng" dirty="0" smtClean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15U - La Rochelle&lt;&gt;Rochefort</a:t>
            </a:r>
            <a:endParaRPr lang="fr-FR" sz="2400" b="1" u="sng" dirty="0">
              <a:solidFill>
                <a:srgbClr val="C0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00978" y="1302264"/>
            <a:ext cx="33505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Renouvellement </a:t>
            </a:r>
            <a:r>
              <a:rPr lang="fr-FR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voie/ballast entre La Rochelle-Ville et Porte Dauphine, nécessitant une fermeture de la ligne du 01/11 au </a:t>
            </a:r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12/11/2021</a:t>
            </a:r>
            <a:r>
              <a:rPr lang="fr-FR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Accolade ouvrante 27"/>
          <p:cNvSpPr/>
          <p:nvPr/>
        </p:nvSpPr>
        <p:spPr>
          <a:xfrm flipH="1">
            <a:off x="7282607" y="1354367"/>
            <a:ext cx="378008" cy="1117448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30" name="Accolade ouvrante 29"/>
          <p:cNvSpPr/>
          <p:nvPr/>
        </p:nvSpPr>
        <p:spPr>
          <a:xfrm>
            <a:off x="5088312" y="2471815"/>
            <a:ext cx="370508" cy="3580104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27842" y="4043356"/>
            <a:ext cx="3805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Plage de maintenance </a:t>
            </a:r>
            <a:r>
              <a:rPr lang="fr-FR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4h </a:t>
            </a:r>
            <a:r>
              <a:rPr lang="fr-FR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pendant 8 semaines </a:t>
            </a:r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15/02 au 12/03 et du 27/09 au </a:t>
            </a:r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22/10</a:t>
            </a:r>
            <a:endParaRPr lang="fr-FR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7800978" y="2641669"/>
            <a:ext cx="3965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Plage </a:t>
            </a:r>
            <a:r>
              <a:rPr lang="fr-FR" b="1" dirty="0"/>
              <a:t>de maintenance </a:t>
            </a:r>
            <a:r>
              <a:rPr lang="fr-FR" dirty="0"/>
              <a:t>de 4h de jour pendant 4 semaines : </a:t>
            </a:r>
            <a:r>
              <a:rPr lang="fr-FR" b="1" dirty="0"/>
              <a:t>du 27/09 au 22/10/21</a:t>
            </a:r>
            <a:r>
              <a:rPr lang="fr-FR" dirty="0"/>
              <a:t> (du lundi au vendredi). </a:t>
            </a:r>
          </a:p>
        </p:txBody>
      </p:sp>
    </p:spTree>
    <p:extLst>
      <p:ext uri="{BB962C8B-B14F-4D97-AF65-F5344CB8AC3E}">
        <p14:creationId xmlns:p14="http://schemas.microsoft.com/office/powerpoint/2010/main" val="11392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894" y="1328212"/>
            <a:ext cx="5095109" cy="23391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alibri,Bold"/>
              </a:rPr>
              <a:t>Programme de modernisation des gares</a:t>
            </a:r>
          </a:p>
          <a:p>
            <a:r>
              <a:rPr lang="fr-FR" sz="1600" u="sng" dirty="0">
                <a:solidFill>
                  <a:srgbClr val="000000"/>
                </a:solidFill>
                <a:latin typeface="Calibri,Bold"/>
              </a:rPr>
              <a:t>Saintes - </a:t>
            </a:r>
            <a:r>
              <a:rPr lang="fr-FR" sz="1600" u="sng" dirty="0">
                <a:solidFill>
                  <a:srgbClr val="000000"/>
                </a:solidFill>
              </a:rPr>
              <a:t>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Agrandissement du hall, </a:t>
            </a:r>
            <a:endParaRPr lang="fr-FR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</a:rPr>
              <a:t>création </a:t>
            </a:r>
            <a:r>
              <a:rPr lang="fr-FR" sz="1600" dirty="0">
                <a:solidFill>
                  <a:srgbClr val="000000"/>
                </a:solidFill>
              </a:rPr>
              <a:t>zone d’attente </a:t>
            </a:r>
            <a:endParaRPr lang="fr-FR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</a:rPr>
              <a:t>et </a:t>
            </a:r>
            <a:r>
              <a:rPr lang="fr-FR" sz="1600" dirty="0">
                <a:solidFill>
                  <a:srgbClr val="000000"/>
                </a:solidFill>
              </a:rPr>
              <a:t>modernisation guichets, </a:t>
            </a:r>
            <a:endParaRPr lang="fr-FR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</a:rPr>
              <a:t>accessibilité </a:t>
            </a:r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u="sng" dirty="0">
                <a:solidFill>
                  <a:srgbClr val="000000"/>
                </a:solidFill>
                <a:latin typeface="Calibri,Bold"/>
              </a:rPr>
              <a:t>Jonzac</a:t>
            </a:r>
            <a:r>
              <a:rPr lang="fr-FR" sz="1600" dirty="0">
                <a:solidFill>
                  <a:srgbClr val="000000"/>
                </a:solidFill>
                <a:latin typeface="Calibri,Bold"/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–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Equipement gare autonome </a:t>
            </a:r>
            <a:endParaRPr lang="fr-FR" sz="1600" dirty="0" smtClean="0">
              <a:solidFill>
                <a:srgbClr val="000000"/>
              </a:solidFill>
            </a:endParaRPr>
          </a:p>
          <a:p>
            <a:endParaRPr 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53367" y="4622125"/>
            <a:ext cx="549368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alibri,Bold"/>
              </a:rPr>
              <a:t>Déploiement d’afficheurs légers 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 2021</a:t>
            </a:r>
            <a:endParaRPr lang="fr-FR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St-Savinien		- Montendre 	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Bords			- Jonzac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Tonnay-Charente	- Pons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5894" y="5589310"/>
            <a:ext cx="5095109" cy="61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alibri,Bold"/>
              </a:rPr>
              <a:t>Entretien des quais 2021</a:t>
            </a:r>
          </a:p>
          <a:p>
            <a:r>
              <a:rPr lang="fr-FR" sz="1600" u="sng" dirty="0" err="1">
                <a:solidFill>
                  <a:srgbClr val="000000"/>
                </a:solidFill>
              </a:rPr>
              <a:t>Châtelaillon</a:t>
            </a:r>
            <a:r>
              <a:rPr lang="fr-FR" sz="1600" dirty="0">
                <a:solidFill>
                  <a:srgbClr val="000000"/>
                </a:solidFill>
              </a:rPr>
              <a:t> : Réfection de l’étanchéité du souterrain</a:t>
            </a:r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73" y="4705427"/>
            <a:ext cx="2041668" cy="129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53367" y="1349535"/>
            <a:ext cx="5493680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alibri,Bold"/>
              </a:rPr>
              <a:t>Programme d’accessibilité aux quais</a:t>
            </a:r>
          </a:p>
          <a:p>
            <a:r>
              <a:rPr lang="fr-FR" u="sng" dirty="0">
                <a:solidFill>
                  <a:srgbClr val="000000"/>
                </a:solidFill>
              </a:rPr>
              <a:t>Jonzac </a:t>
            </a:r>
            <a:r>
              <a:rPr lang="fr-FR" dirty="0">
                <a:solidFill>
                  <a:srgbClr val="000000"/>
                </a:solidFill>
              </a:rPr>
              <a:t>: 2024</a:t>
            </a:r>
          </a:p>
          <a:p>
            <a:r>
              <a:rPr lang="fr-FR" dirty="0">
                <a:solidFill>
                  <a:srgbClr val="000000"/>
                </a:solidFill>
              </a:rPr>
              <a:t>Rehaussement et mise en conformité de 2 quais (revêtement de quais, éclairage, bandes d’éveil, sécurisation des bouts de quais)</a:t>
            </a:r>
          </a:p>
          <a:p>
            <a:r>
              <a:rPr lang="fr-FR" u="sng" dirty="0">
                <a:solidFill>
                  <a:srgbClr val="000000"/>
                </a:solidFill>
              </a:rPr>
              <a:t>Saintes :</a:t>
            </a:r>
            <a:r>
              <a:rPr lang="fr-FR" dirty="0">
                <a:solidFill>
                  <a:srgbClr val="000000"/>
                </a:solidFill>
              </a:rPr>
              <a:t> Rehaussement et mise en conformité - 2024</a:t>
            </a:r>
          </a:p>
          <a:p>
            <a:r>
              <a:rPr lang="fr-FR" u="sng" dirty="0">
                <a:solidFill>
                  <a:srgbClr val="000000"/>
                </a:solidFill>
              </a:rPr>
              <a:t>St-Savinien </a:t>
            </a:r>
            <a:r>
              <a:rPr lang="fr-FR" dirty="0">
                <a:solidFill>
                  <a:srgbClr val="000000"/>
                </a:solidFill>
              </a:rPr>
              <a:t>: Rehausse et mise en conformité des quais (traversée à définir) – </a:t>
            </a:r>
            <a:r>
              <a:rPr lang="fr-FR" dirty="0" smtClean="0">
                <a:solidFill>
                  <a:srgbClr val="000000"/>
                </a:solidFill>
              </a:rPr>
              <a:t>2023/24</a:t>
            </a:r>
          </a:p>
          <a:p>
            <a:r>
              <a:rPr lang="fr-FR" u="sng" dirty="0" smtClean="0">
                <a:solidFill>
                  <a:srgbClr val="000000"/>
                </a:solidFill>
              </a:rPr>
              <a:t>Rochefort</a:t>
            </a:r>
            <a:r>
              <a:rPr lang="fr-FR" dirty="0" smtClean="0">
                <a:solidFill>
                  <a:srgbClr val="000000"/>
                </a:solidFill>
              </a:rPr>
              <a:t> : Travaux de mise en accessibilité en cours d’achèvement</a:t>
            </a:r>
          </a:p>
          <a:p>
            <a:r>
              <a:rPr lang="fr-FR" u="sng" dirty="0" smtClean="0">
                <a:solidFill>
                  <a:srgbClr val="000000"/>
                </a:solidFill>
              </a:rPr>
              <a:t>Bordeaux</a:t>
            </a:r>
            <a:r>
              <a:rPr lang="fr-FR" dirty="0" smtClean="0">
                <a:solidFill>
                  <a:srgbClr val="000000"/>
                </a:solidFill>
              </a:rPr>
              <a:t> : Travaux prévus en 2021/2022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895" y="3821162"/>
            <a:ext cx="5095108" cy="16004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alibri,Bold"/>
              </a:rPr>
              <a:t>Travaux patrimoniaux en gare</a:t>
            </a:r>
          </a:p>
          <a:p>
            <a:r>
              <a:rPr lang="fr-FR" sz="1600" u="sng" dirty="0">
                <a:solidFill>
                  <a:srgbClr val="000000"/>
                </a:solidFill>
                <a:latin typeface="Calibri,Bold"/>
              </a:rPr>
              <a:t>Rochefort</a:t>
            </a:r>
            <a:r>
              <a:rPr lang="fr-FR" sz="1600" dirty="0">
                <a:solidFill>
                  <a:srgbClr val="000000"/>
                </a:solidFill>
                <a:latin typeface="Calibri,Bold"/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– 2021 - 23</a:t>
            </a:r>
          </a:p>
          <a:p>
            <a:r>
              <a:rPr lang="fr-FR" sz="1600" dirty="0">
                <a:solidFill>
                  <a:srgbClr val="000000"/>
                </a:solidFill>
              </a:rPr>
              <a:t>Etudes et travaux de réfection étanchéité, marquise, verrière, menuiseries hautes, lanterneau</a:t>
            </a:r>
          </a:p>
          <a:p>
            <a:r>
              <a:rPr lang="fr-FR" sz="1600" u="sng" dirty="0">
                <a:solidFill>
                  <a:srgbClr val="000000"/>
                </a:solidFill>
                <a:latin typeface="Calibri,Bold"/>
              </a:rPr>
              <a:t>Saintes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smtClean="0">
                <a:solidFill>
                  <a:srgbClr val="000000"/>
                </a:solidFill>
              </a:rPr>
              <a:t>- 2022  </a:t>
            </a:r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Réfection de la marquise côté parvis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A4CC7643-A5C5-48C4-AAA2-F77981FE1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006" y="1847648"/>
            <a:ext cx="2284701" cy="157568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Travaux en gares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166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Travaux en gare de La Rochelle</a:t>
            </a:r>
            <a:endParaRPr lang="fr-FR" b="1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5896" y="1495563"/>
            <a:ext cx="5068585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alibri,Bold"/>
              </a:rPr>
              <a:t>Pôle d’échange multimodal 2020 - 2023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Parvis piéton devant la gare, d’une maison du vélo…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Passerelle urbaine et ferroviaire équipées d’escaliers et ascenseurs desservant les deux quartiers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Aménagement d’un nouveau parking de 200 </a:t>
            </a:r>
            <a:r>
              <a:rPr lang="fr-FR" sz="1600" dirty="0" err="1">
                <a:solidFill>
                  <a:srgbClr val="000000"/>
                </a:solidFill>
              </a:rPr>
              <a:t>pl</a:t>
            </a:r>
            <a:r>
              <a:rPr lang="fr-FR" sz="1600" dirty="0">
                <a:solidFill>
                  <a:srgbClr val="000000"/>
                </a:solidFill>
              </a:rPr>
              <a:t> avec dépose minute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Création d’une gare routière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Déploiement des écrans d’information voyageurs  quais et passerelle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Mise en accessibilité du bâtiment voyageurs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63757" y="5371623"/>
            <a:ext cx="54936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alibri,Bold"/>
              </a:rPr>
              <a:t>Entretien des quais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Reprise </a:t>
            </a:r>
            <a:r>
              <a:rPr lang="fr-FR" dirty="0">
                <a:solidFill>
                  <a:srgbClr val="000000"/>
                </a:solidFill>
              </a:rPr>
              <a:t>de l’étanchéité du souterrain nord </a:t>
            </a:r>
            <a:r>
              <a:rPr lang="fr-FR" dirty="0" smtClean="0">
                <a:solidFill>
                  <a:srgbClr val="000000"/>
                </a:solidFill>
              </a:rPr>
              <a:t>– 2020/2021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863757" y="4248515"/>
            <a:ext cx="549368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alibri,Bold"/>
              </a:rPr>
              <a:t>Programme d’accessibilité des quais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Rehausse </a:t>
            </a:r>
            <a:r>
              <a:rPr lang="fr-FR" dirty="0">
                <a:solidFill>
                  <a:srgbClr val="000000"/>
                </a:solidFill>
              </a:rPr>
              <a:t>des quais, mise aux normes et signalétique - 2021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5896" y="4448294"/>
            <a:ext cx="5068585" cy="1846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alibri,Bold"/>
              </a:rPr>
              <a:t>Travaux patrimoniaux en gare 2020 - 23</a:t>
            </a:r>
          </a:p>
          <a:p>
            <a:r>
              <a:rPr lang="fr-FR" sz="1600" dirty="0">
                <a:solidFill>
                  <a:srgbClr val="000000"/>
                </a:solidFill>
              </a:rPr>
              <a:t>Etudes et travaux de réfection</a:t>
            </a:r>
          </a:p>
          <a:p>
            <a:r>
              <a:rPr lang="fr-FR" sz="1600" dirty="0">
                <a:solidFill>
                  <a:srgbClr val="000000"/>
                </a:solidFill>
              </a:rPr>
              <a:t>- Installation d’un platelage dans le hall - </a:t>
            </a:r>
            <a:r>
              <a:rPr lang="fr-FR" sz="1600" dirty="0" err="1">
                <a:solidFill>
                  <a:srgbClr val="000000"/>
                </a:solidFill>
              </a:rPr>
              <a:t>oct</a:t>
            </a:r>
            <a:r>
              <a:rPr lang="fr-FR" sz="1600" dirty="0">
                <a:solidFill>
                  <a:srgbClr val="000000"/>
                </a:solidFill>
              </a:rPr>
              <a:t>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Toiture, verrières et plafond du hall 2021/22 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Quatre marquises - 2022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Campanile - 2023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Menuiseries extérieures - 2024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57" y="1521350"/>
            <a:ext cx="5493680" cy="249293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200180" y="116195"/>
            <a:ext cx="11100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Gestion de </a:t>
            </a:r>
            <a:r>
              <a:rPr lang="fr-FR" b="1" dirty="0" smtClean="0">
                <a:solidFill>
                  <a:srgbClr val="C00000"/>
                </a:solidFill>
              </a:rPr>
              <a:t>la crise sanitaire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380504" y="1171135"/>
            <a:ext cx="8092936" cy="1759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sz="2200" b="1" dirty="0" smtClean="0">
                <a:solidFill>
                  <a:srgbClr val="C00000"/>
                </a:solidFill>
                <a:ea typeface="Verdana" charset="0"/>
                <a:cs typeface="Verdana" charset="0"/>
              </a:rPr>
              <a:t>Pendant le confinement</a:t>
            </a:r>
          </a:p>
          <a:p>
            <a:pPr marL="0" indent="0">
              <a:buNone/>
            </a:pPr>
            <a:r>
              <a:rPr lang="fr-FR" altLang="fr-FR" sz="1800" b="1" dirty="0">
                <a:ea typeface="Verdana" charset="0"/>
                <a:cs typeface="Verdana" charset="0"/>
              </a:rPr>
              <a:t>L</a:t>
            </a:r>
            <a:r>
              <a:rPr lang="fr-FR" altLang="fr-FR" sz="1800" b="1" dirty="0" smtClean="0">
                <a:ea typeface="Verdana" charset="0"/>
                <a:cs typeface="Verdana" charset="0"/>
              </a:rPr>
              <a:t>a continuité du service public de transports ferroviaires </a:t>
            </a:r>
            <a:r>
              <a:rPr lang="fr-FR" altLang="fr-FR" sz="1800" dirty="0" smtClean="0">
                <a:ea typeface="Verdana" charset="0"/>
                <a:cs typeface="Verdana" charset="0"/>
              </a:rPr>
              <a:t>adaptée aux besoins des personnes ayant la nécessité de se déplacer : 50% des lignes ouvertes, 10% des circulations. </a:t>
            </a:r>
          </a:p>
          <a:p>
            <a:pPr marL="0" indent="0">
              <a:buNone/>
            </a:pPr>
            <a:r>
              <a:rPr lang="fr-FR" altLang="fr-FR" sz="1800" b="1" dirty="0" smtClean="0">
                <a:ea typeface="Verdana" charset="0"/>
                <a:cs typeface="Verdana" charset="0"/>
              </a:rPr>
              <a:t>Des mesures commerciales : </a:t>
            </a:r>
            <a:r>
              <a:rPr lang="fr-FR" altLang="fr-FR" sz="1800" dirty="0" smtClean="0">
                <a:ea typeface="Verdana" charset="0"/>
                <a:cs typeface="Verdana" charset="0"/>
              </a:rPr>
              <a:t>Non prélèvement des mensualités d’avril et de mai pour les abonnés annuels du TER et Gratuité accordée aux personnels soignants. </a:t>
            </a:r>
            <a:endParaRPr lang="fr-FR" altLang="fr-FR" sz="1800" b="1" dirty="0" smtClean="0">
              <a:ea typeface="Verdana" charset="0"/>
              <a:cs typeface="Verdana" charset="0"/>
            </a:endParaRP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5281116" y="3394789"/>
            <a:ext cx="6318383" cy="2030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sz="2200" b="1" dirty="0" smtClean="0">
                <a:solidFill>
                  <a:srgbClr val="C00000"/>
                </a:solidFill>
                <a:ea typeface="Verdana" charset="0"/>
                <a:cs typeface="Verdana" charset="0"/>
              </a:rPr>
              <a:t>Après le confinement</a:t>
            </a:r>
          </a:p>
          <a:p>
            <a:pPr marL="0" indent="0">
              <a:buNone/>
            </a:pPr>
            <a:r>
              <a:rPr lang="fr-FR" altLang="fr-FR" sz="1800" b="1" dirty="0" smtClean="0">
                <a:ea typeface="Verdana" charset="0"/>
                <a:cs typeface="Verdana" charset="0"/>
              </a:rPr>
              <a:t>Une reprise progressive des circulations avec la mise en place de mesures de sécurité sanitaire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altLang="fr-FR" sz="1800" dirty="0" smtClean="0">
                <a:ea typeface="Verdana" charset="0"/>
                <a:cs typeface="Verdana" charset="0"/>
              </a:rPr>
              <a:t>100% des circulations le 6 juillet ; n</a:t>
            </a:r>
            <a:r>
              <a:rPr lang="fr-FR" sz="1800" dirty="0" smtClean="0"/>
              <a:t>ettoyage renforcé et quotidien des trains et des gares ; port du masque obligatoire en grande majorité respecté.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 b="1" dirty="0" smtClean="0"/>
              <a:t>Des </a:t>
            </a:r>
            <a:r>
              <a:rPr lang="fr-FR" sz="1800" b="1" dirty="0"/>
              <a:t>mesures commerciales pour donner confiance en le TER </a:t>
            </a:r>
            <a:r>
              <a:rPr lang="fr-FR" sz="1800" b="1" dirty="0" smtClean="0"/>
              <a:t>:</a:t>
            </a:r>
            <a:endParaRPr lang="fr-FR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/>
              <a:t>Pour les abonnés mensuels, un avoir équivalent à 50 % de la mensualité de mars </a:t>
            </a:r>
            <a:r>
              <a:rPr lang="fr-FR" sz="1800" dirty="0" smtClean="0"/>
              <a:t>a été </a:t>
            </a:r>
            <a:r>
              <a:rPr lang="fr-FR" sz="1800" dirty="0"/>
              <a:t>proposé en juin ; réédition </a:t>
            </a:r>
            <a:r>
              <a:rPr lang="fr-FR" sz="1800" dirty="0" smtClean="0"/>
              <a:t>de la </a:t>
            </a:r>
            <a:r>
              <a:rPr lang="fr-FR" sz="1800" dirty="0"/>
              <a:t>Carte </a:t>
            </a:r>
            <a:r>
              <a:rPr lang="fr-FR" sz="1800" dirty="0" smtClean="0"/>
              <a:t>+.</a:t>
            </a:r>
            <a:endParaRPr lang="fr-FR" sz="18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308" y="1630158"/>
            <a:ext cx="3558612" cy="11120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4" y="3394789"/>
            <a:ext cx="4744413" cy="172272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9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31563" y="365125"/>
            <a:ext cx="10515600" cy="1325563"/>
          </a:xfrm>
        </p:spPr>
        <p:txBody>
          <a:bodyPr/>
          <a:lstStyle/>
          <a:p>
            <a:r>
              <a:rPr lang="fr-FR" b="1" dirty="0" smtClean="0"/>
              <a:t>Nouveautés horaires INTERCITÉS</a:t>
            </a:r>
            <a:endParaRPr lang="fr-FR" b="1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/>
          </p:nvPr>
        </p:nvGraphicFramePr>
        <p:xfrm>
          <a:off x="926758" y="2022175"/>
          <a:ext cx="4020593" cy="2966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32122"/>
                <a:gridCol w="796157"/>
                <a:gridCol w="796157"/>
                <a:gridCol w="796157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3852</a:t>
                      </a:r>
                      <a:endParaRPr lang="fr-FR" sz="1600" dirty="0"/>
                    </a:p>
                  </a:txBody>
                  <a:tcPr anchor="ctr">
                    <a:lnL>
                      <a:noFill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3854</a:t>
                      </a:r>
                      <a:endParaRPr lang="fr-FR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3856</a:t>
                      </a:r>
                      <a:endParaRPr lang="fr-FR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i="1" dirty="0" smtClean="0"/>
                        <a:t>Arrivée Marseille</a:t>
                      </a:r>
                      <a:endParaRPr lang="fr-FR" sz="1200" b="0" i="1" dirty="0"/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-</a:t>
                      </a:r>
                      <a:endParaRPr lang="fr-FR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/>
                        <a:t>11:26*</a:t>
                      </a:r>
                      <a:endParaRPr lang="fr-FR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/>
                        <a:t>17:26</a:t>
                      </a:r>
                      <a:endParaRPr lang="fr-FR" sz="1200" i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Bordeaux</a:t>
                      </a:r>
                      <a:endParaRPr lang="fr-FR" sz="1400" b="1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7:51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11:51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17:51</a:t>
                      </a:r>
                      <a:endParaRPr lang="fr-FR" sz="1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Jonzac</a:t>
                      </a:r>
                      <a:endParaRPr lang="fr-FR" sz="1400" b="0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8:35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12:35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18:34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Saintes</a:t>
                      </a:r>
                      <a:endParaRPr lang="fr-FR" sz="1400" b="0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9:14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13:14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19:14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Rochefort</a:t>
                      </a:r>
                      <a:endParaRPr lang="fr-FR" sz="1400" b="0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9:45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13:45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19:45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La Rochelle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10:04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14:04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20:04</a:t>
                      </a:r>
                      <a:endParaRPr lang="fr-FR" sz="1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i="1" dirty="0" smtClean="0"/>
                        <a:t>Départ</a:t>
                      </a:r>
                      <a:r>
                        <a:rPr lang="fr-FR" sz="1200" i="1" baseline="0" dirty="0" smtClean="0"/>
                        <a:t> a</a:t>
                      </a:r>
                      <a:r>
                        <a:rPr lang="fr-FR" sz="1200" i="1" dirty="0" smtClean="0"/>
                        <a:t>utocar Nantes</a:t>
                      </a:r>
                      <a:endParaRPr lang="fr-FR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/>
                        <a:t>10:24</a:t>
                      </a:r>
                      <a:endParaRPr lang="fr-FR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/>
                        <a:t>14:24</a:t>
                      </a:r>
                      <a:endParaRPr lang="fr-FR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/>
                        <a:t>20:24</a:t>
                      </a:r>
                      <a:endParaRPr lang="fr-FR" sz="1200" i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/>
          </p:nvPr>
        </p:nvGraphicFramePr>
        <p:xfrm>
          <a:off x="6610866" y="2002297"/>
          <a:ext cx="4079458" cy="2966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6019"/>
                <a:gridCol w="807813"/>
                <a:gridCol w="807813"/>
                <a:gridCol w="80781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3831</a:t>
                      </a:r>
                      <a:endParaRPr lang="fr-FR" sz="1600" dirty="0"/>
                    </a:p>
                  </a:txBody>
                  <a:tcPr anchor="ctr">
                    <a:lnL>
                      <a:noFill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3833</a:t>
                      </a:r>
                      <a:endParaRPr lang="fr-FR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3835</a:t>
                      </a:r>
                      <a:endParaRPr lang="fr-FR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i="1" dirty="0" smtClean="0"/>
                        <a:t>Arrivée autocar Nantes</a:t>
                      </a:r>
                      <a:endParaRPr lang="fr-FR" sz="1200" b="0" i="1" dirty="0"/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/>
                        <a:t>9:24</a:t>
                      </a:r>
                      <a:endParaRPr lang="fr-FR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/>
                        <a:t>13:24</a:t>
                      </a:r>
                      <a:endParaRPr lang="fr-FR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/>
                        <a:t>18:24</a:t>
                      </a:r>
                      <a:endParaRPr lang="fr-FR" sz="12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La Rochelle</a:t>
                      </a:r>
                      <a:endParaRPr lang="fr-FR" sz="1400" b="1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9:44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13:44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18:44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Rochefort</a:t>
                      </a:r>
                      <a:endParaRPr lang="fr-FR" sz="1400" b="0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10:04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14:04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19:04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Saintes</a:t>
                      </a:r>
                      <a:endParaRPr lang="fr-F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10:36</a:t>
                      </a:r>
                      <a:endParaRPr lang="fr-F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14:36</a:t>
                      </a:r>
                      <a:endParaRPr lang="fr-F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19:36</a:t>
                      </a:r>
                      <a:endParaRPr lang="fr-FR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Jonzac</a:t>
                      </a:r>
                      <a:endParaRPr lang="fr-F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11:13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15:13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20:13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Bordeaux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12:08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16:08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21:08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i="1" dirty="0" smtClean="0"/>
                        <a:t>Départ Marseille</a:t>
                      </a:r>
                      <a:endParaRPr lang="fr-FR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/>
                        <a:t>12:34</a:t>
                      </a:r>
                      <a:endParaRPr lang="fr-FR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/>
                        <a:t>16:34</a:t>
                      </a:r>
                      <a:endParaRPr lang="fr-FR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/>
                        <a:t>-</a:t>
                      </a:r>
                      <a:endParaRPr lang="fr-FR" sz="1200" b="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Titre 3"/>
          <p:cNvSpPr txBox="1">
            <a:spLocks/>
          </p:cNvSpPr>
          <p:nvPr/>
        </p:nvSpPr>
        <p:spPr>
          <a:xfrm>
            <a:off x="418062" y="1375351"/>
            <a:ext cx="10935738" cy="443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2400" b="1" u="sng" dirty="0" smtClean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Nantes-Bordeaux: jusqu’au 31 juillet 2021 (autocars entre Nantes et La Rochelle)</a:t>
            </a:r>
            <a:endParaRPr lang="fr-FR" sz="2400" b="1" u="sng" dirty="0">
              <a:solidFill>
                <a:srgbClr val="C0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29" y="5417314"/>
            <a:ext cx="11571489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Intercités 3856 retardé de 1h pour permettre une correspondance avec les trains en provenance de Marseille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3623" y="4988935"/>
            <a:ext cx="1543015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auf dimanche</a:t>
            </a:r>
          </a:p>
        </p:txBody>
      </p:sp>
    </p:spTree>
    <p:extLst>
      <p:ext uri="{BB962C8B-B14F-4D97-AF65-F5344CB8AC3E}">
        <p14:creationId xmlns:p14="http://schemas.microsoft.com/office/powerpoint/2010/main" val="1012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31563" y="365125"/>
            <a:ext cx="10515600" cy="1325563"/>
          </a:xfrm>
        </p:spPr>
        <p:txBody>
          <a:bodyPr/>
          <a:lstStyle/>
          <a:p>
            <a:r>
              <a:rPr lang="fr-FR" b="1" dirty="0" smtClean="0"/>
              <a:t>Nouveautés horaires INTERCITÉS</a:t>
            </a:r>
            <a:endParaRPr lang="fr-FR" b="1" dirty="0"/>
          </a:p>
        </p:txBody>
      </p:sp>
      <p:sp>
        <p:nvSpPr>
          <p:cNvPr id="22" name="Titre 3"/>
          <p:cNvSpPr txBox="1">
            <a:spLocks/>
          </p:cNvSpPr>
          <p:nvPr/>
        </p:nvSpPr>
        <p:spPr>
          <a:xfrm>
            <a:off x="418062" y="1375351"/>
            <a:ext cx="10935738" cy="443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2400" b="1" u="sng" dirty="0" smtClean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Nantes-Bordeaux: à partir du 1</a:t>
            </a:r>
            <a:r>
              <a:rPr lang="fr-FR" sz="2400" b="1" u="sng" baseline="30000" dirty="0" smtClean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er</a:t>
            </a:r>
            <a:r>
              <a:rPr lang="fr-FR" sz="2400" b="1" u="sng" dirty="0" smtClean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aout 2021 (trains de bout en bout) - PROJET</a:t>
            </a:r>
            <a:endParaRPr lang="fr-FR" sz="2400" b="1" u="sng" dirty="0">
              <a:solidFill>
                <a:srgbClr val="C0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29" y="5788024"/>
            <a:ext cx="1157148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Retour à un temps de trajet de 4h05 de Nantes à Bordeaux, à la place de 4h50 depuis 2016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Gains de temps supplémentaires à l’issue de la phase 2 des travaux au sud de La Rochelle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1311351" y="1960390"/>
          <a:ext cx="3636000" cy="3708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76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3852</a:t>
                      </a:r>
                      <a:endParaRPr lang="fr-FR" sz="1600" dirty="0"/>
                    </a:p>
                  </a:txBody>
                  <a:tcPr anchor="ctr">
                    <a:lnL>
                      <a:noFill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3854</a:t>
                      </a:r>
                      <a:endParaRPr lang="fr-FR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3856</a:t>
                      </a:r>
                      <a:endParaRPr lang="fr-FR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i="1" dirty="0" smtClean="0"/>
                        <a:t>Arrivée Marseille:</a:t>
                      </a:r>
                      <a:endParaRPr lang="fr-FR" sz="1200" b="0" i="1" dirty="0"/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-</a:t>
                      </a:r>
                      <a:endParaRPr lang="fr-FR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/>
                        <a:t>11h26*</a:t>
                      </a:r>
                      <a:endParaRPr lang="fr-FR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/>
                        <a:t>17h26</a:t>
                      </a:r>
                      <a:endParaRPr lang="fr-FR" sz="12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Bordeaux</a:t>
                      </a:r>
                      <a:endParaRPr lang="fr-FR" sz="1400" b="1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7:51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11:51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17:51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Jonzac</a:t>
                      </a:r>
                      <a:endParaRPr lang="fr-FR" sz="1400" b="0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8:35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12:35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18:34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Saintes</a:t>
                      </a:r>
                      <a:endParaRPr lang="fr-FR" sz="1400" b="0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9:14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13:14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19:14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Rochefort</a:t>
                      </a:r>
                      <a:endParaRPr lang="fr-FR" sz="1400" b="0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9:45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13:45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19:45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La Rochelle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10:08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14:08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20:08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Luçon</a:t>
                      </a:r>
                      <a:endParaRPr lang="fr-FR" sz="14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10:49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14:48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20:48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La Roche Sur </a:t>
                      </a:r>
                      <a:r>
                        <a:rPr lang="fr-FR" sz="1400" dirty="0" err="1" smtClean="0"/>
                        <a:t>Yon</a:t>
                      </a:r>
                      <a:endParaRPr lang="fr-FR" sz="14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11:15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15:13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21:13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Nantes</a:t>
                      </a:r>
                      <a:endParaRPr lang="fr-FR" sz="1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11:58</a:t>
                      </a:r>
                      <a:endParaRPr lang="fr-FR" sz="1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15:56</a:t>
                      </a:r>
                      <a:endParaRPr lang="fr-FR" sz="1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21:56</a:t>
                      </a:r>
                      <a:endParaRPr lang="fr-FR" sz="1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7054324" y="1940512"/>
          <a:ext cx="3636000" cy="3708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76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3831</a:t>
                      </a:r>
                      <a:endParaRPr lang="fr-FR" sz="1600" dirty="0"/>
                    </a:p>
                  </a:txBody>
                  <a:tcPr anchor="ctr">
                    <a:lnL>
                      <a:noFill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3833</a:t>
                      </a:r>
                      <a:endParaRPr lang="fr-FR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3835</a:t>
                      </a:r>
                      <a:endParaRPr lang="fr-FR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0" dirty="0" smtClean="0"/>
                        <a:t>Nantes</a:t>
                      </a:r>
                      <a:endParaRPr lang="fr-FR" sz="1400" b="1" i="0" dirty="0"/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 smtClean="0"/>
                        <a:t>7:55</a:t>
                      </a:r>
                      <a:endParaRPr lang="fr-FR" sz="1400" b="1" i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 smtClean="0"/>
                        <a:t>11:55</a:t>
                      </a:r>
                      <a:endParaRPr lang="fr-FR" sz="1400" b="1" i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 smtClean="0"/>
                        <a:t>16:55</a:t>
                      </a:r>
                      <a:endParaRPr lang="fr-FR" sz="1400" b="1" i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La Roche Sur </a:t>
                      </a:r>
                      <a:r>
                        <a:rPr lang="fr-FR" sz="1400" b="0" dirty="0" err="1" smtClean="0"/>
                        <a:t>Yon</a:t>
                      </a:r>
                      <a:endParaRPr lang="fr-FR" sz="1400" b="0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8:37</a:t>
                      </a:r>
                      <a:endParaRPr lang="fr-FR" sz="14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12:37</a:t>
                      </a:r>
                      <a:endParaRPr lang="fr-FR" sz="14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17:37</a:t>
                      </a:r>
                      <a:endParaRPr lang="fr-FR" sz="14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Luçon</a:t>
                      </a:r>
                      <a:endParaRPr lang="fr-FR" sz="1400" b="0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9:02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13:02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18:01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La Rochelle</a:t>
                      </a:r>
                      <a:endParaRPr lang="fr-FR" sz="1400" b="1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9:44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13:44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18:44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Rochefort</a:t>
                      </a:r>
                      <a:endParaRPr lang="fr-FR" sz="1400" b="0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10:04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14:04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19:04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Saintes</a:t>
                      </a:r>
                      <a:endParaRPr lang="fr-F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10:36</a:t>
                      </a:r>
                      <a:endParaRPr lang="fr-F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14:36</a:t>
                      </a:r>
                      <a:endParaRPr lang="fr-F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19:36</a:t>
                      </a:r>
                      <a:endParaRPr lang="fr-FR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Jonzac</a:t>
                      </a:r>
                      <a:endParaRPr lang="fr-F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11:13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15:13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20:13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Bordeaux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12:08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16:08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21:08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i="1" dirty="0" smtClean="0"/>
                        <a:t>Départ Marseille</a:t>
                      </a:r>
                      <a:endParaRPr lang="fr-FR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/>
                        <a:t>12:34</a:t>
                      </a:r>
                      <a:endParaRPr lang="fr-FR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/>
                        <a:t>16:34</a:t>
                      </a:r>
                      <a:endParaRPr lang="fr-FR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/>
                        <a:t>-</a:t>
                      </a:r>
                      <a:endParaRPr lang="fr-FR" sz="1200" b="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6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22</a:t>
            </a:fld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7192370" y="1795046"/>
            <a:ext cx="1" cy="4373742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Nouveautés horaires</a:t>
            </a:r>
            <a:endParaRPr lang="fr-FR" b="1" dirty="0"/>
          </a:p>
        </p:txBody>
      </p: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5258494" y="1581406"/>
            <a:ext cx="1628775" cy="4746625"/>
            <a:chOff x="3327" y="665"/>
            <a:chExt cx="1026" cy="2990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27" y="665"/>
              <a:ext cx="1026" cy="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" y="665"/>
              <a:ext cx="1031" cy="2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itre 3"/>
          <p:cNvSpPr txBox="1">
            <a:spLocks/>
          </p:cNvSpPr>
          <p:nvPr/>
        </p:nvSpPr>
        <p:spPr>
          <a:xfrm>
            <a:off x="845022" y="1351891"/>
            <a:ext cx="5250978" cy="443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2400" b="1" u="sng" dirty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Ligne </a:t>
            </a:r>
            <a:r>
              <a:rPr lang="fr-FR" sz="2400" b="1" u="sng" dirty="0" smtClean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15 - La Rochelle &lt;&gt;</a:t>
            </a:r>
            <a:r>
              <a:rPr lang="fr-FR" sz="2400" b="1" u="sng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Bordeaux</a:t>
            </a:r>
            <a:endParaRPr lang="fr-FR" sz="2400" b="1" u="sng" dirty="0">
              <a:solidFill>
                <a:srgbClr val="C0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38560" y="1690688"/>
            <a:ext cx="45581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dernier retour de Bordeaux (20h40) vers La Rochelle est avancé d’1h (Bordeaux 19h43 – La Rochelle 22h11) </a:t>
            </a:r>
            <a:r>
              <a:rPr lang="fr-FR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d’offrir une correspondance avec la Transversale Sud (IC Marseille 13h38 - Bordeaux 19h26)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38560" y="3389118"/>
            <a:ext cx="45581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L’IC </a:t>
            </a:r>
            <a:r>
              <a:rPr lang="fr-FR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3856 à 16h40 au départ de Bordeaux est décalé d’1h (Bordeaux 17h40 – La Rochelle 19h59) </a:t>
            </a:r>
            <a:r>
              <a:rPr lang="fr-FR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d’offrir une correspondance avec la Transversale Sud (IC Marseille 11h38 – Bordeaux 17h26). </a:t>
            </a:r>
          </a:p>
          <a:p>
            <a:r>
              <a:rPr lang="fr-FR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conséquence, ajustement des horaires TER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 </a:t>
            </a:r>
            <a:r>
              <a:rPr lang="fr-FR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(864790) </a:t>
            </a:r>
            <a:r>
              <a:rPr lang="fr-FR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Saintes 19h33 – La Rochelle PD 20h47 est </a:t>
            </a:r>
            <a:r>
              <a:rPr lang="fr-FR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repoussé de +17min : Saintes 19h50 – La Rochelle PD 21h03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 </a:t>
            </a:r>
            <a:r>
              <a:rPr lang="fr-FR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(864816) Saintes 20h22 – La Rochelle 21h13 est repoussé de +12min : Saintes 20h34 – La Rochelle 21h30.</a:t>
            </a:r>
          </a:p>
        </p:txBody>
      </p:sp>
    </p:spTree>
    <p:extLst>
      <p:ext uri="{BB962C8B-B14F-4D97-AF65-F5344CB8AC3E}">
        <p14:creationId xmlns:p14="http://schemas.microsoft.com/office/powerpoint/2010/main" val="39947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23</a:t>
            </a:fld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7493928" y="2020911"/>
            <a:ext cx="19050" cy="4191000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Nouveautés horaires</a:t>
            </a:r>
            <a:endParaRPr lang="fr-FR" b="1" dirty="0"/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5290571" y="1593791"/>
            <a:ext cx="1917700" cy="4959350"/>
            <a:chOff x="3333" y="752"/>
            <a:chExt cx="1208" cy="312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33" y="752"/>
              <a:ext cx="1202" cy="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" y="788"/>
              <a:ext cx="1208" cy="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itre 3"/>
          <p:cNvSpPr txBox="1">
            <a:spLocks/>
          </p:cNvSpPr>
          <p:nvPr/>
        </p:nvSpPr>
        <p:spPr>
          <a:xfrm>
            <a:off x="838200" y="1375351"/>
            <a:ext cx="5250978" cy="443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2400" b="1" u="sng" dirty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Ligne </a:t>
            </a:r>
            <a:r>
              <a:rPr lang="fr-FR" sz="2400" b="1" u="sng" dirty="0" smtClean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15U - La Rochelle&lt;&gt;Rochefort</a:t>
            </a:r>
            <a:endParaRPr lang="fr-FR" sz="2400" b="1" u="sng" dirty="0">
              <a:solidFill>
                <a:srgbClr val="C0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029200" y="1946322"/>
            <a:ext cx="0" cy="4340178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58100" y="2687173"/>
            <a:ext cx="4145618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 La Rochelle PD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18h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Rochefort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18h38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864029)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est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décalé de 15 min pour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ermettre aux lycéens d’emprunter ce TER :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Rochelle Porte-Dauphine 18h14 – Rochefort 18h50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 La Rochelle PD 14h33 – Rochefort 15h10 (864023) est repoussé 1h plus tard 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pour offrir une correspondance TGV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 Paris :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Rochelle 15h37 – Rochefort 16h07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(Paris 12h18 – La Rochelle 15h17)</a:t>
            </a:r>
            <a:endParaRPr lang="fr-FR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229" y="2810005"/>
            <a:ext cx="4532313" cy="262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Rochefort 9h58 – La Rochelle PD 10h36 (864014)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avancé d’1H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pour offrir une arrivée avant 10h à La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Rochelle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Rochefort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9h12 – La Rochelle PD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9h47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Rochefort 15h17 – La Rochelle PD 15h55 (864024) est repoussé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d’1H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pour offrir une correspondance TGV à La Rochelle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vers Paris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: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Rochefort 16h14 – La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Rochelle 16h42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Rochelle 17h02 – Paris 19h34)</a:t>
            </a:r>
            <a:endParaRPr lang="fr-FR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0180" y="116195"/>
            <a:ext cx="8304723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Posez vos questions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82303" y="1907458"/>
            <a:ext cx="5077542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Participez aux échanges en posant vos questions par SMS au 07 67 50 80 </a:t>
            </a:r>
            <a:r>
              <a:rPr lang="fr-FR" sz="2400" b="1" dirty="0">
                <a:solidFill>
                  <a:schemeClr val="bg1"/>
                </a:solidFill>
              </a:rPr>
              <a:t>79 ou via Twitter #</a:t>
            </a:r>
            <a:r>
              <a:rPr lang="fr-FR" sz="2400" b="1" smtClean="0">
                <a:solidFill>
                  <a:schemeClr val="bg1"/>
                </a:solidFill>
              </a:rPr>
              <a:t>TERConcertations</a:t>
            </a:r>
            <a:endParaRPr lang="fr-FR" sz="2400" b="1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64" y="1838632"/>
            <a:ext cx="3395819" cy="3395819"/>
          </a:xfrm>
          <a:prstGeom prst="rect">
            <a:avLst/>
          </a:prstGeom>
        </p:spPr>
      </p:pic>
      <p:sp>
        <p:nvSpPr>
          <p:cNvPr id="7" name="Titre 4"/>
          <p:cNvSpPr txBox="1">
            <a:spLocks/>
          </p:cNvSpPr>
          <p:nvPr/>
        </p:nvSpPr>
        <p:spPr>
          <a:xfrm>
            <a:off x="5564512" y="3450376"/>
            <a:ext cx="4995333" cy="185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latin typeface="+mn-lt"/>
              </a:rPr>
              <a:t>Retrouvez la vidéo du comité et les documents en téléchargement sur </a:t>
            </a:r>
            <a:r>
              <a:rPr lang="fr-FR" sz="2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+mn-lt"/>
              </a:rPr>
              <a:t>jeparticipe-trains.fr </a:t>
            </a:r>
          </a:p>
          <a:p>
            <a:pPr algn="r"/>
            <a:r>
              <a:rPr lang="fr-FR" sz="2800" b="1" dirty="0" smtClean="0">
                <a:solidFill>
                  <a:srgbClr val="C00000"/>
                </a:solidFill>
                <a:latin typeface="+mn-lt"/>
              </a:rPr>
              <a:t> </a:t>
            </a:r>
            <a:br>
              <a:rPr lang="fr-FR" sz="2800" b="1" dirty="0" smtClean="0">
                <a:solidFill>
                  <a:srgbClr val="C00000"/>
                </a:solidFill>
                <a:latin typeface="+mn-lt"/>
              </a:rPr>
            </a:br>
            <a:endParaRPr lang="fr-FR" sz="2800" b="1" dirty="0"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200180" y="116195"/>
            <a:ext cx="11100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Gestion de </a:t>
            </a:r>
            <a:r>
              <a:rPr lang="fr-FR" b="1" dirty="0" smtClean="0">
                <a:solidFill>
                  <a:srgbClr val="C00000"/>
                </a:solidFill>
              </a:rPr>
              <a:t>la crise sanitaire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442260" y="1441758"/>
            <a:ext cx="5025214" cy="3965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sz="2200" b="1" dirty="0" smtClean="0">
                <a:solidFill>
                  <a:srgbClr val="C00000"/>
                </a:solidFill>
                <a:ea typeface="Verdana" charset="0"/>
                <a:cs typeface="Verdana" charset="0"/>
              </a:rPr>
              <a:t>Avec le nouveau confinement :</a:t>
            </a:r>
          </a:p>
          <a:p>
            <a:pPr marL="0" indent="0">
              <a:buNone/>
            </a:pPr>
            <a:endParaRPr lang="fr-FR" altLang="fr-FR" sz="2200" b="1" dirty="0" smtClean="0">
              <a:solidFill>
                <a:srgbClr val="C00000"/>
              </a:solidFill>
              <a:ea typeface="Verdana" charset="0"/>
              <a:cs typeface="Verdana" charset="0"/>
            </a:endParaRPr>
          </a:p>
          <a:p>
            <a:pPr lvl="0" algn="just"/>
            <a:r>
              <a:rPr lang="fr-FR" sz="1800" dirty="0"/>
              <a:t>Afin d’apprécier les besoins de mobilité, des analyses de fréquentation vont être effectuées durant cette 1</a:t>
            </a:r>
            <a:r>
              <a:rPr lang="fr-FR" sz="1800" baseline="30000" dirty="0"/>
              <a:t>ère</a:t>
            </a:r>
            <a:r>
              <a:rPr lang="fr-FR" sz="1800" dirty="0"/>
              <a:t> semaine. </a:t>
            </a:r>
            <a:endParaRPr lang="fr-FR" sz="1800" dirty="0" smtClean="0"/>
          </a:p>
          <a:p>
            <a:pPr lvl="0" algn="just"/>
            <a:endParaRPr lang="fr-FR" sz="1800" dirty="0"/>
          </a:p>
          <a:p>
            <a:pPr lvl="0" algn="just"/>
            <a:r>
              <a:rPr lang="fr-FR" sz="1800" dirty="0"/>
              <a:t>La Région demande le maintien de la circulation des TER sur l’ensemble des lignes.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536621"/>
            <a:ext cx="52578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4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54292" y="465517"/>
            <a:ext cx="11100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Les offres </a:t>
            </a:r>
            <a:r>
              <a:rPr lang="fr-FR" b="1" dirty="0" smtClean="0">
                <a:solidFill>
                  <a:srgbClr val="C00000"/>
                </a:solidFill>
              </a:rPr>
              <a:t>de rentrée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848" y="2180936"/>
            <a:ext cx="66973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Parrainage du </a:t>
            </a:r>
            <a:r>
              <a:rPr lang="fr-FR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le </a:t>
            </a:r>
            <a:r>
              <a:rPr lang="fr-FR" sz="2000" b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Pass</a:t>
            </a:r>
            <a:r>
              <a:rPr lang="fr-FR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Abonné -28</a:t>
            </a:r>
            <a:r>
              <a:rPr lang="fr-FR" sz="2000" dirty="0">
                <a:ea typeface="Times New Roman" panose="02020603050405020304" pitchFamily="18" charset="0"/>
              </a:rPr>
              <a:t> : une mensualité de l’abonnement à -50% pour le parrain et le filleul pour toute souscription </a:t>
            </a:r>
            <a:r>
              <a:rPr lang="fr-FR" sz="2000" b="1" dirty="0" smtClean="0">
                <a:ea typeface="Times New Roman" panose="02020603050405020304" pitchFamily="18" charset="0"/>
              </a:rPr>
              <a:t>entre le  </a:t>
            </a:r>
            <a:r>
              <a:rPr lang="fr-FR" sz="2000" b="1" dirty="0">
                <a:ea typeface="Times New Roman" panose="02020603050405020304" pitchFamily="18" charset="0"/>
              </a:rPr>
              <a:t>1</a:t>
            </a:r>
            <a:r>
              <a:rPr lang="fr-FR" sz="2000" b="1" baseline="30000" dirty="0">
                <a:ea typeface="Times New Roman" panose="02020603050405020304" pitchFamily="18" charset="0"/>
              </a:rPr>
              <a:t>er</a:t>
            </a:r>
            <a:r>
              <a:rPr lang="fr-FR" sz="2000" b="1" dirty="0">
                <a:ea typeface="Times New Roman" panose="02020603050405020304" pitchFamily="18" charset="0"/>
              </a:rPr>
              <a:t> octobre </a:t>
            </a:r>
            <a:r>
              <a:rPr lang="fr-FR" sz="2000" b="1" dirty="0" smtClean="0">
                <a:ea typeface="Times New Roman" panose="02020603050405020304" pitchFamily="18" charset="0"/>
              </a:rPr>
              <a:t>et le 10 </a:t>
            </a:r>
            <a:r>
              <a:rPr lang="fr-FR" sz="2000" b="1" dirty="0">
                <a:ea typeface="Times New Roman" panose="02020603050405020304" pitchFamily="18" charset="0"/>
              </a:rPr>
              <a:t>novembre</a:t>
            </a:r>
            <a:r>
              <a:rPr lang="fr-FR" sz="2000" dirty="0" smtClean="0">
                <a:ea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fr-FR" sz="2000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Offre </a:t>
            </a:r>
            <a:r>
              <a:rPr lang="fr-FR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spéciale pour les détenteurs de la Carte + </a:t>
            </a:r>
            <a:r>
              <a:rPr lang="fr-FR" sz="2000" dirty="0" smtClean="0">
                <a:ea typeface="Times New Roman" panose="02020603050405020304" pitchFamily="18" charset="0"/>
              </a:rPr>
              <a:t>: -50</a:t>
            </a:r>
            <a:r>
              <a:rPr lang="fr-FR" sz="2000" dirty="0">
                <a:ea typeface="Times New Roman" panose="02020603050405020304" pitchFamily="18" charset="0"/>
              </a:rPr>
              <a:t>% de réduction 7 jours sur </a:t>
            </a:r>
            <a:r>
              <a:rPr lang="fr-FR" sz="2000" dirty="0" smtClean="0">
                <a:ea typeface="Times New Roman" panose="02020603050405020304" pitchFamily="18" charset="0"/>
              </a:rPr>
              <a:t>7, du </a:t>
            </a:r>
            <a:r>
              <a:rPr lang="fr-FR" sz="2000" b="1" dirty="0">
                <a:ea typeface="Times New Roman" panose="02020603050405020304" pitchFamily="18" charset="0"/>
              </a:rPr>
              <a:t>1</a:t>
            </a:r>
            <a:r>
              <a:rPr lang="fr-FR" sz="2000" b="1" baseline="30000" dirty="0">
                <a:ea typeface="Times New Roman" panose="02020603050405020304" pitchFamily="18" charset="0"/>
              </a:rPr>
              <a:t>er</a:t>
            </a:r>
            <a:r>
              <a:rPr lang="fr-FR" sz="2000" b="1" dirty="0">
                <a:ea typeface="Times New Roman" panose="02020603050405020304" pitchFamily="18" charset="0"/>
              </a:rPr>
              <a:t> au 30 novembre</a:t>
            </a:r>
            <a:r>
              <a:rPr lang="fr-FR" sz="2000" dirty="0" smtClean="0">
                <a:ea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fr-FR" sz="2000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Le </a:t>
            </a:r>
            <a:r>
              <a:rPr lang="fr-FR" sz="2000" b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Pass</a:t>
            </a:r>
            <a:r>
              <a:rPr lang="fr-FR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 Abonné mensuel </a:t>
            </a:r>
            <a:r>
              <a:rPr lang="fr-FR" sz="2000" dirty="0">
                <a:ea typeface="Times New Roman" panose="02020603050405020304" pitchFamily="18" charset="0"/>
              </a:rPr>
              <a:t>à -50% </a:t>
            </a:r>
            <a:r>
              <a:rPr lang="fr-FR" sz="2000" b="1" dirty="0">
                <a:ea typeface="Times New Roman" panose="02020603050405020304" pitchFamily="18" charset="0"/>
              </a:rPr>
              <a:t>du 1</a:t>
            </a:r>
            <a:r>
              <a:rPr lang="fr-FR" sz="2000" b="1" baseline="30000" dirty="0">
                <a:ea typeface="Times New Roman" panose="02020603050405020304" pitchFamily="18" charset="0"/>
              </a:rPr>
              <a:t>er</a:t>
            </a:r>
            <a:r>
              <a:rPr lang="fr-FR" sz="2000" b="1" dirty="0">
                <a:ea typeface="Times New Roman" panose="02020603050405020304" pitchFamily="18" charset="0"/>
              </a:rPr>
              <a:t> au 30 novembre</a:t>
            </a:r>
            <a:r>
              <a:rPr lang="fr-FR" sz="2000" dirty="0" smtClean="0"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sz="2000" dirty="0">
              <a:ea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808" y="3537487"/>
            <a:ext cx="3522733" cy="25162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808" y="919848"/>
            <a:ext cx="3531047" cy="252217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97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3696" y="160065"/>
            <a:ext cx="11100104" cy="1762075"/>
          </a:xfrm>
        </p:spPr>
        <p:txBody>
          <a:bodyPr>
            <a:normAutofit/>
          </a:bodyPr>
          <a:lstStyle/>
          <a:p>
            <a:r>
              <a:rPr lang="fr-FR" b="1" dirty="0" smtClean="0"/>
              <a:t>Des tarifs </a:t>
            </a:r>
            <a:r>
              <a:rPr lang="fr-FR" b="1" dirty="0" smtClean="0">
                <a:solidFill>
                  <a:srgbClr val="C00000"/>
                </a:solidFill>
              </a:rPr>
              <a:t>pour tous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174345" y="2197556"/>
            <a:ext cx="4349320" cy="800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 smtClean="0">
                <a:solidFill>
                  <a:srgbClr val="C00000"/>
                </a:solidFill>
                <a:latin typeface="+mj-lt"/>
              </a:rPr>
              <a:t>En 2020, 2 nouveaux tarifs : </a:t>
            </a:r>
            <a:endParaRPr lang="fr-FR" sz="2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45" y="2966132"/>
            <a:ext cx="2947586" cy="21523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118" y="2748387"/>
            <a:ext cx="4074882" cy="22051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46" y="1408630"/>
            <a:ext cx="4524375" cy="453390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8089947" y="242056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483885"/>
            <a:ext cx="652177" cy="652177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5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0180" y="116195"/>
            <a:ext cx="11100104" cy="1871631"/>
          </a:xfrm>
        </p:spPr>
        <p:txBody>
          <a:bodyPr>
            <a:normAutofit/>
          </a:bodyPr>
          <a:lstStyle/>
          <a:p>
            <a:r>
              <a:rPr lang="fr-FR" b="1" dirty="0" smtClean="0"/>
              <a:t>Les investissements </a:t>
            </a:r>
            <a:r>
              <a:rPr lang="fr-FR" b="1" dirty="0" smtClean="0">
                <a:solidFill>
                  <a:srgbClr val="C00000"/>
                </a:solidFill>
              </a:rPr>
              <a:t>dans le TER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20215" y="1721117"/>
            <a:ext cx="1176175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 </a:t>
            </a:r>
            <a:r>
              <a:rPr lang="fr-FR" sz="2200" b="1" dirty="0" smtClean="0">
                <a:solidFill>
                  <a:srgbClr val="C00000"/>
                </a:solidFill>
              </a:rPr>
              <a:t>Dans les infrastructures ferroviaires avec « un plan rail » </a:t>
            </a:r>
          </a:p>
          <a:p>
            <a:r>
              <a:rPr lang="fr-FR" sz="2000" dirty="0" smtClean="0"/>
              <a:t>Investir </a:t>
            </a:r>
            <a:r>
              <a:rPr lang="fr-FR" sz="2000" dirty="0"/>
              <a:t>massivement dans les infrastructures ferroviaires et développer la performance des transports régionaux pour les rendre plus </a:t>
            </a:r>
            <a:r>
              <a:rPr lang="fr-FR" sz="2000" dirty="0" smtClean="0"/>
              <a:t>attractifs (ponctualité…). Investissement de la Région de 532 M€ d’ici 2027. </a:t>
            </a:r>
            <a:r>
              <a:rPr lang="fr-FR" sz="2000" b="1" dirty="0" smtClean="0"/>
              <a:t>Aucune </a:t>
            </a:r>
            <a:r>
              <a:rPr lang="fr-FR" sz="2000" b="1" dirty="0"/>
              <a:t>fermeture </a:t>
            </a:r>
            <a:r>
              <a:rPr lang="fr-FR" sz="2000" b="1" dirty="0" smtClean="0"/>
              <a:t>de </a:t>
            </a:r>
            <a:r>
              <a:rPr lang="fr-FR" sz="2000" b="1" dirty="0"/>
              <a:t>lignes ferroviaires </a:t>
            </a:r>
            <a:r>
              <a:rPr lang="fr-FR" sz="2000" dirty="0"/>
              <a:t>à l'initiative de la </a:t>
            </a:r>
            <a:r>
              <a:rPr lang="fr-FR" sz="2000" dirty="0" smtClean="0"/>
              <a:t>Région.</a:t>
            </a:r>
          </a:p>
          <a:p>
            <a:endParaRPr lang="fr-FR" sz="2000" dirty="0"/>
          </a:p>
          <a:p>
            <a:r>
              <a:rPr lang="fr-FR" sz="2000" b="1" dirty="0" smtClean="0"/>
              <a:t>Engagement Etat – Région </a:t>
            </a:r>
            <a:r>
              <a:rPr lang="fr-FR" sz="2000" dirty="0" smtClean="0"/>
              <a:t>:  CPER Aquitaine, Limousin ou Poitou-Charentes fixent un programme local pour 2014-2020.</a:t>
            </a:r>
          </a:p>
          <a:p>
            <a:endParaRPr lang="fr-FR" sz="2000" dirty="0"/>
          </a:p>
          <a:p>
            <a:r>
              <a:rPr lang="fr-FR" sz="2000" b="1" dirty="0"/>
              <a:t>Chiffres-clés </a:t>
            </a:r>
            <a:r>
              <a:rPr lang="fr-FR" sz="2000" dirty="0"/>
              <a:t>CPER Nouvelle-Aquitaine : </a:t>
            </a:r>
            <a:r>
              <a:rPr lang="fr-FR" sz="2000" b="1" dirty="0"/>
              <a:t>1 121,6 M€ dont 477,8 M€ de participation régionale.</a:t>
            </a:r>
            <a:endParaRPr lang="fr-FR" sz="2000" dirty="0"/>
          </a:p>
          <a:p>
            <a:endParaRPr lang="fr-FR" sz="20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215" y="4852886"/>
            <a:ext cx="6564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Exemples :  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50553"/>
              </p:ext>
            </p:extLst>
          </p:nvPr>
        </p:nvGraphicFramePr>
        <p:xfrm>
          <a:off x="1500345" y="4663986"/>
          <a:ext cx="9331559" cy="1493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65081"/>
                <a:gridCol w="1187245"/>
                <a:gridCol w="1846343"/>
                <a:gridCol w="2332890"/>
              </a:tblGrid>
              <a:tr h="48715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Projet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Coût global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Participation</a:t>
                      </a:r>
                      <a:r>
                        <a:rPr lang="fr-FR" sz="1600" baseline="0" dirty="0" smtClean="0"/>
                        <a:t> Région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Etat d’avancement</a:t>
                      </a:r>
                      <a:endParaRPr lang="fr-FR" sz="1600" dirty="0"/>
                    </a:p>
                  </a:txBody>
                  <a:tcPr anchor="ctr"/>
                </a:tc>
              </a:tr>
              <a:tr h="487159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Régénération</a:t>
                      </a:r>
                      <a:r>
                        <a:rPr lang="fr-FR" sz="1600" b="1" baseline="0" dirty="0" smtClean="0"/>
                        <a:t> Saintes – </a:t>
                      </a:r>
                      <a:r>
                        <a:rPr lang="fr-FR" sz="1600" b="1" baseline="0" dirty="0" err="1" smtClean="0"/>
                        <a:t>Saint-Mariens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29,9 M€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9,0 M€ (30,3%)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  <a:r>
                        <a:rPr lang="fr-FR" sz="1600" baseline="30000" dirty="0" smtClean="0"/>
                        <a:t>ère</a:t>
                      </a:r>
                      <a:r>
                        <a:rPr lang="fr-FR" sz="1600" dirty="0" smtClean="0"/>
                        <a:t> phase en cours</a:t>
                      </a:r>
                    </a:p>
                    <a:p>
                      <a:r>
                        <a:rPr lang="fr-FR" sz="1600" dirty="0" smtClean="0"/>
                        <a:t>2</a:t>
                      </a:r>
                      <a:r>
                        <a:rPr lang="fr-FR" sz="1600" baseline="30000" dirty="0" smtClean="0"/>
                        <a:t>nde</a:t>
                      </a:r>
                      <a:r>
                        <a:rPr lang="fr-FR" sz="1600" baseline="0" dirty="0" smtClean="0"/>
                        <a:t> phase à l’étude</a:t>
                      </a:r>
                      <a:endParaRPr lang="fr-FR" sz="1600" dirty="0"/>
                    </a:p>
                  </a:txBody>
                  <a:tcPr anchor="ctr"/>
                </a:tc>
              </a:tr>
              <a:tr h="330303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Régénération</a:t>
                      </a:r>
                      <a:r>
                        <a:rPr lang="fr-FR" sz="1600" b="1" baseline="0" dirty="0" smtClean="0"/>
                        <a:t> La Rochelle – La Roche-sur-Yon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152 M€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 M€ (8,55%)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Travaux en cours</a:t>
                      </a:r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2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0180" y="116195"/>
            <a:ext cx="11100104" cy="1871631"/>
          </a:xfrm>
        </p:spPr>
        <p:txBody>
          <a:bodyPr>
            <a:normAutofit/>
          </a:bodyPr>
          <a:lstStyle/>
          <a:p>
            <a:r>
              <a:rPr lang="fr-FR" b="1" dirty="0" smtClean="0"/>
              <a:t>Les investissements </a:t>
            </a:r>
            <a:r>
              <a:rPr lang="fr-FR" b="1" dirty="0" smtClean="0">
                <a:solidFill>
                  <a:srgbClr val="C00000"/>
                </a:solidFill>
              </a:rPr>
              <a:t>dans le TER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0180" y="2009449"/>
            <a:ext cx="1176414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  <a:sym typeface="Wingdings 3" panose="05040102010807070707" pitchFamily="18" charset="2"/>
              </a:rPr>
              <a:t> </a:t>
            </a:r>
            <a:r>
              <a:rPr lang="fr-FR" sz="2200" b="1" dirty="0" smtClean="0">
                <a:solidFill>
                  <a:srgbClr val="C00000"/>
                </a:solidFill>
              </a:rPr>
              <a:t>Dans la modernisation des gares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Un </a:t>
            </a:r>
            <a:r>
              <a:rPr lang="fr-FR" sz="2000" b="1" dirty="0"/>
              <a:t>programme pluriannuel </a:t>
            </a:r>
            <a:r>
              <a:rPr lang="fr-FR" sz="2000" b="1" dirty="0" smtClean="0"/>
              <a:t>d’investissements </a:t>
            </a:r>
            <a:r>
              <a:rPr lang="fr-FR" sz="2000" dirty="0"/>
              <a:t>pour </a:t>
            </a:r>
            <a:r>
              <a:rPr lang="fr-FR" sz="2000" dirty="0" smtClean="0"/>
              <a:t>améliorer les services en gares, l’information voyageurs en temps réel.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Une mise aux normes de </a:t>
            </a:r>
            <a:r>
              <a:rPr lang="fr-FR" sz="2000" b="1" dirty="0" smtClean="0"/>
              <a:t>l’accessibilité des arrêts prioritaires </a:t>
            </a:r>
            <a:r>
              <a:rPr lang="fr-FR" sz="2000" dirty="0" smtClean="0"/>
              <a:t>définis aux Schémas Directeurs d’Accessibilité.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Des aménagements de </a:t>
            </a:r>
            <a:r>
              <a:rPr lang="fr-FR" sz="2000" b="1" dirty="0" smtClean="0"/>
              <a:t>Pôles d’Echanges </a:t>
            </a:r>
            <a:r>
              <a:rPr lang="fr-FR" sz="2000" b="1" dirty="0"/>
              <a:t>M</a:t>
            </a:r>
            <a:r>
              <a:rPr lang="fr-FR" sz="2000" b="1" dirty="0" smtClean="0"/>
              <a:t>ultimodaux</a:t>
            </a:r>
            <a:r>
              <a:rPr lang="fr-FR" sz="2000" dirty="0" smtClean="0"/>
              <a:t>.</a:t>
            </a:r>
            <a:endParaRPr lang="fr-FR" sz="2000" dirty="0"/>
          </a:p>
          <a:p>
            <a:endParaRPr lang="fr-FR" sz="20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083" y="4086941"/>
            <a:ext cx="7225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Exemples :  PEM </a:t>
            </a:r>
            <a:r>
              <a:rPr lang="fr-FR" sz="2000" dirty="0"/>
              <a:t>de </a:t>
            </a:r>
            <a:r>
              <a:rPr lang="fr-FR" sz="2000" dirty="0" smtClean="0"/>
              <a:t>La Rochelle, mise en accessibilité Rochefort,…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4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0180" y="116195"/>
            <a:ext cx="11100104" cy="1871631"/>
          </a:xfrm>
        </p:spPr>
        <p:txBody>
          <a:bodyPr>
            <a:normAutofit/>
          </a:bodyPr>
          <a:lstStyle/>
          <a:p>
            <a:r>
              <a:rPr lang="fr-FR" b="1" dirty="0" smtClean="0"/>
              <a:t>Les investissements </a:t>
            </a:r>
            <a:r>
              <a:rPr lang="fr-FR" b="1" dirty="0" smtClean="0">
                <a:solidFill>
                  <a:srgbClr val="C00000"/>
                </a:solidFill>
              </a:rPr>
              <a:t>dans le TER</a:t>
            </a:r>
            <a:endParaRPr lang="fr-FR" sz="3600" dirty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88"/>
          <a:stretch/>
        </p:blipFill>
        <p:spPr>
          <a:xfrm>
            <a:off x="7482966" y="1346893"/>
            <a:ext cx="3668575" cy="24634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408" y="3177667"/>
            <a:ext cx="1389125" cy="126541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71494" y="2172084"/>
            <a:ext cx="72362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  <a:sym typeface="Wingdings 3" panose="05040102010807070707" pitchFamily="18" charset="2"/>
              </a:rPr>
              <a:t> </a:t>
            </a:r>
            <a:r>
              <a:rPr lang="fr-FR" sz="2200" b="1" dirty="0" smtClean="0">
                <a:solidFill>
                  <a:srgbClr val="C00000"/>
                </a:solidFill>
              </a:rPr>
              <a:t>Dans des trains plus propres : Néo Terra</a:t>
            </a:r>
          </a:p>
          <a:p>
            <a:r>
              <a:rPr lang="fr-FR" sz="2000" dirty="0" smtClean="0"/>
              <a:t>La </a:t>
            </a:r>
            <a:r>
              <a:rPr lang="fr-FR" sz="2000" b="1" dirty="0" smtClean="0"/>
              <a:t>dé-</a:t>
            </a:r>
            <a:r>
              <a:rPr lang="fr-FR" sz="2000" b="1" dirty="0" err="1" smtClean="0"/>
              <a:t>dieselisation</a:t>
            </a:r>
            <a:r>
              <a:rPr lang="fr-FR" sz="2000" b="1" dirty="0" smtClean="0"/>
              <a:t> des TER </a:t>
            </a:r>
            <a:r>
              <a:rPr lang="fr-FR" sz="2000" dirty="0" smtClean="0"/>
              <a:t>grâce à des initiatives comme</a:t>
            </a:r>
          </a:p>
          <a:p>
            <a:r>
              <a:rPr lang="fr-FR" sz="2000" dirty="0" smtClean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0551" y="3810373"/>
            <a:ext cx="88179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le </a:t>
            </a:r>
            <a:r>
              <a:rPr lang="fr-FR" sz="2000" b="1" dirty="0" smtClean="0"/>
              <a:t>1</a:t>
            </a:r>
            <a:r>
              <a:rPr lang="fr-FR" sz="2000" b="1" baseline="30000" dirty="0" smtClean="0"/>
              <a:t>er</a:t>
            </a:r>
            <a:r>
              <a:rPr lang="fr-FR" sz="2000" b="1" dirty="0" smtClean="0"/>
              <a:t> train </a:t>
            </a:r>
            <a:r>
              <a:rPr lang="fr-FR" sz="2000" b="1" dirty="0"/>
              <a:t>à batteries </a:t>
            </a:r>
            <a:r>
              <a:rPr lang="fr-FR" sz="2000" b="1" dirty="0" smtClean="0"/>
              <a:t>rechargeables de France </a:t>
            </a:r>
            <a:r>
              <a:rPr lang="fr-FR" sz="2000" dirty="0" smtClean="0"/>
              <a:t>: </a:t>
            </a:r>
            <a:r>
              <a:rPr lang="fr-FR" sz="2000" dirty="0"/>
              <a:t>remplacement des moteurs diesel par des batterie pour proposer une </a:t>
            </a:r>
            <a:r>
              <a:rPr lang="fr-FR" sz="2000" dirty="0" err="1"/>
              <a:t>pré-série</a:t>
            </a:r>
            <a:r>
              <a:rPr lang="fr-FR" sz="2000" dirty="0"/>
              <a:t>  en 2023.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b="1" dirty="0"/>
              <a:t>le train </a:t>
            </a:r>
            <a:r>
              <a:rPr lang="fr-FR" sz="2000" b="1" dirty="0" err="1"/>
              <a:t>Régiolis</a:t>
            </a:r>
            <a:r>
              <a:rPr lang="fr-FR" sz="2000" b="1" dirty="0"/>
              <a:t> hybride </a:t>
            </a:r>
            <a:r>
              <a:rPr lang="fr-FR" sz="2000" dirty="0"/>
              <a:t>: avec récupération de l’énergie de freinage permettant jusqu’à 20% d’économie d’énergie. </a:t>
            </a:r>
            <a:r>
              <a:rPr lang="fr-FR" sz="2000" dirty="0" smtClean="0"/>
              <a:t>Première circulation prévue en 2022.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83246" y="503445"/>
            <a:ext cx="11876532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Evolution de </a:t>
            </a:r>
            <a:r>
              <a:rPr lang="fr-FR" b="1" dirty="0" smtClean="0">
                <a:solidFill>
                  <a:srgbClr val="C00000"/>
                </a:solidFill>
              </a:rPr>
              <a:t>l’offre TER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3246" y="2254432"/>
            <a:ext cx="11194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L</a:t>
            </a:r>
            <a:r>
              <a:rPr lang="fr-FR" sz="2400" b="1" dirty="0" smtClean="0">
                <a:solidFill>
                  <a:srgbClr val="C00000"/>
                </a:solidFill>
              </a:rPr>
              <a:t>a démarche innovante </a:t>
            </a:r>
            <a:r>
              <a:rPr lang="fr-FR" sz="2400" b="1" dirty="0" err="1" smtClean="0">
                <a:solidFill>
                  <a:srgbClr val="C00000"/>
                </a:solidFill>
              </a:rPr>
              <a:t>Optim’TER</a:t>
            </a:r>
            <a:r>
              <a:rPr lang="fr-FR" sz="2400" b="1" dirty="0" smtClean="0">
                <a:solidFill>
                  <a:srgbClr val="C00000"/>
                </a:solidFill>
              </a:rPr>
              <a:t> : </a:t>
            </a:r>
            <a:r>
              <a:rPr lang="fr-FR" sz="2400" dirty="0" smtClean="0"/>
              <a:t>une optimisation des moyens existants pour dégager de </a:t>
            </a:r>
            <a:r>
              <a:rPr lang="fr-FR" sz="2400" b="1" dirty="0" smtClean="0"/>
              <a:t>l’offre de trains supplémentai</a:t>
            </a:r>
            <a:r>
              <a:rPr lang="fr-FR" sz="2400" dirty="0" smtClean="0"/>
              <a:t>re et </a:t>
            </a:r>
            <a:r>
              <a:rPr lang="fr-FR" sz="2400" b="1" dirty="0" smtClean="0"/>
              <a:t>améliorer les temps de parcours</a:t>
            </a:r>
            <a:r>
              <a:rPr lang="fr-FR" sz="2400" dirty="0" smtClean="0"/>
              <a:t>.</a:t>
            </a:r>
          </a:p>
          <a:p>
            <a:pPr algn="just"/>
            <a:r>
              <a:rPr lang="fr-FR" sz="2400" dirty="0" smtClean="0"/>
              <a:t>Les lots 3 (étoile de Périgueux et Vallée de la Dordogne) et 4 (étoile de Bordeaux) ont été traités ou sont en cours.</a:t>
            </a:r>
          </a:p>
          <a:p>
            <a:pPr algn="just"/>
            <a:endParaRPr lang="fr-FR" sz="2400" b="1" dirty="0"/>
          </a:p>
          <a:p>
            <a:pPr algn="just"/>
            <a:r>
              <a:rPr lang="fr-FR" sz="2400" b="1" dirty="0">
                <a:solidFill>
                  <a:srgbClr val="C00000"/>
                </a:solidFill>
              </a:rPr>
              <a:t>R</a:t>
            </a:r>
            <a:r>
              <a:rPr lang="fr-FR" sz="2400" b="1" dirty="0" smtClean="0">
                <a:solidFill>
                  <a:srgbClr val="C00000"/>
                </a:solidFill>
              </a:rPr>
              <a:t>efonte des horaires au service annuel 2022 </a:t>
            </a:r>
            <a:r>
              <a:rPr lang="fr-FR" sz="2400" dirty="0" smtClean="0"/>
              <a:t>(</a:t>
            </a:r>
            <a:r>
              <a:rPr lang="fr-FR" sz="2400" dirty="0" err="1" smtClean="0"/>
              <a:t>déc</a:t>
            </a:r>
            <a:r>
              <a:rPr lang="fr-FR" sz="2400" dirty="0" smtClean="0"/>
              <a:t> 2021): à la demande de SNCF Réseau, toute la trame ferroviaire atlantique est retravaillée pour améliorer l’offre des TGV. En région Nouvelle-Aquitaine, l’enjeu pour les TER se situe sur </a:t>
            </a:r>
            <a:r>
              <a:rPr lang="fr-FR" sz="2400" b="1" dirty="0" smtClean="0"/>
              <a:t>le maintien d’horaires adaptés</a:t>
            </a:r>
            <a:r>
              <a:rPr lang="fr-FR" sz="2400" dirty="0" smtClean="0"/>
              <a:t> aux usagers du quotidien et sur </a:t>
            </a:r>
            <a:r>
              <a:rPr lang="fr-FR" sz="2400" b="1" dirty="0" smtClean="0"/>
              <a:t>l’efficacité des correspondances TER-TGV</a:t>
            </a:r>
            <a:r>
              <a:rPr lang="fr-FR" sz="2400" dirty="0" smtClean="0"/>
              <a:t>. </a:t>
            </a:r>
          </a:p>
          <a:p>
            <a:pPr algn="just"/>
            <a:r>
              <a:rPr lang="fr-FR" sz="2400" dirty="0" smtClean="0"/>
              <a:t>Une concertation sera programmée.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7887688" y="211058"/>
            <a:ext cx="34661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Participez aux échanges en posant vos questions par SMS au </a:t>
            </a:r>
            <a:r>
              <a:rPr lang="fr-FR" sz="1600" b="1" dirty="0">
                <a:solidFill>
                  <a:schemeClr val="bg1"/>
                </a:solidFill>
              </a:rPr>
              <a:t>07 67 50 80 79.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1" y="452887"/>
            <a:ext cx="652177" cy="65217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024B-33F5-4BA4-B15D-A76B64F887F8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99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20913</TotalTime>
  <Words>2321</Words>
  <Application>Microsoft Office PowerPoint</Application>
  <PresentationFormat>Grand écran</PresentationFormat>
  <Paragraphs>442</Paragraphs>
  <Slides>24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Calibri,Bold</vt:lpstr>
      <vt:lpstr>Symbol</vt:lpstr>
      <vt:lpstr>Times New Roman</vt:lpstr>
      <vt:lpstr>Verdana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Des tarifs pour tous</vt:lpstr>
      <vt:lpstr>Les investissements dans le TER</vt:lpstr>
      <vt:lpstr>Les investissements dans le TER</vt:lpstr>
      <vt:lpstr>Les investissements dans le TER</vt:lpstr>
      <vt:lpstr> Evolution de l’offre TER</vt:lpstr>
      <vt:lpstr>Présentation PowerPoint</vt:lpstr>
      <vt:lpstr>Quelques chiffres</vt:lpstr>
      <vt:lpstr>Qualité de service</vt:lpstr>
      <vt:lpstr>Qualité de service</vt:lpstr>
      <vt:lpstr>Qualité de service</vt:lpstr>
      <vt:lpstr>Fréquentation de la ligne</vt:lpstr>
      <vt:lpstr>Travaux de voies 2021</vt:lpstr>
      <vt:lpstr>Travaux de voies 2021</vt:lpstr>
      <vt:lpstr>Travaux en gares</vt:lpstr>
      <vt:lpstr>Travaux en gare de La Rochelle</vt:lpstr>
      <vt:lpstr>Nouveautés horaires INTERCITÉS</vt:lpstr>
      <vt:lpstr>Nouveautés horaires INTERCITÉS</vt:lpstr>
      <vt:lpstr>Nouveautés horaires</vt:lpstr>
      <vt:lpstr>Nouveautés horaires</vt:lpstr>
      <vt:lpstr>Posez vos questions</vt:lpstr>
    </vt:vector>
  </TitlesOfParts>
  <Company>Région Nouvelle-Aquitaine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POIBLANC</dc:creator>
  <cp:lastModifiedBy>Noe CHTIBA-BODIN</cp:lastModifiedBy>
  <cp:revision>692</cp:revision>
  <cp:lastPrinted>2020-09-14T09:28:39Z</cp:lastPrinted>
  <dcterms:created xsi:type="dcterms:W3CDTF">2019-01-14T15:23:07Z</dcterms:created>
  <dcterms:modified xsi:type="dcterms:W3CDTF">2020-11-06T13:38:16Z</dcterms:modified>
</cp:coreProperties>
</file>